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346" r:id="rId4"/>
    <p:sldId id="258" r:id="rId5"/>
    <p:sldId id="347" r:id="rId6"/>
    <p:sldId id="421" r:id="rId7"/>
    <p:sldId id="348" r:id="rId8"/>
    <p:sldId id="399" r:id="rId9"/>
    <p:sldId id="404" r:id="rId10"/>
    <p:sldId id="403" r:id="rId11"/>
    <p:sldId id="261" r:id="rId12"/>
    <p:sldId id="405" r:id="rId13"/>
    <p:sldId id="262" r:id="rId14"/>
    <p:sldId id="406" r:id="rId15"/>
    <p:sldId id="408" r:id="rId16"/>
    <p:sldId id="407" r:id="rId17"/>
    <p:sldId id="409" r:id="rId18"/>
    <p:sldId id="422" r:id="rId19"/>
    <p:sldId id="410" r:id="rId20"/>
    <p:sldId id="260" r:id="rId21"/>
    <p:sldId id="411" r:id="rId22"/>
    <p:sldId id="423" r:id="rId23"/>
    <p:sldId id="416" r:id="rId24"/>
    <p:sldId id="417" r:id="rId25"/>
    <p:sldId id="263" r:id="rId26"/>
    <p:sldId id="412" r:id="rId27"/>
    <p:sldId id="413" r:id="rId28"/>
    <p:sldId id="420" r:id="rId29"/>
    <p:sldId id="415" r:id="rId30"/>
    <p:sldId id="414" r:id="rId31"/>
    <p:sldId id="418" r:id="rId32"/>
    <p:sldId id="265" r:id="rId33"/>
    <p:sldId id="266" r:id="rId34"/>
    <p:sldId id="267" r:id="rId35"/>
    <p:sldId id="419" r:id="rId36"/>
    <p:sldId id="28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20" autoAdjust="0"/>
  </p:normalViewPr>
  <p:slideViewPr>
    <p:cSldViewPr snapToGrid="0">
      <p:cViewPr varScale="1">
        <p:scale>
          <a:sx n="68" d="100"/>
          <a:sy n="68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800" b="1" dirty="0">
                <a:solidFill>
                  <a:schemeClr val="tx1"/>
                </a:solidFill>
              </a:rPr>
              <a:t>Figure 2 All </a:t>
            </a:r>
            <a:r>
              <a:rPr lang="fr-CA" sz="2800" b="1" dirty="0" err="1">
                <a:solidFill>
                  <a:schemeClr val="tx1"/>
                </a:solidFill>
              </a:rPr>
              <a:t>Government</a:t>
            </a:r>
            <a:r>
              <a:rPr lang="fr-CA" sz="2800" b="1" dirty="0">
                <a:solidFill>
                  <a:schemeClr val="tx1"/>
                </a:solidFill>
              </a:rPr>
              <a:t> </a:t>
            </a:r>
            <a:r>
              <a:rPr lang="fr-CA" sz="2800" b="1" dirty="0" err="1">
                <a:solidFill>
                  <a:schemeClr val="tx1"/>
                </a:solidFill>
              </a:rPr>
              <a:t>current</a:t>
            </a:r>
            <a:r>
              <a:rPr lang="fr-CA" sz="2800" b="1" dirty="0">
                <a:solidFill>
                  <a:schemeClr val="tx1"/>
                </a:solidFill>
              </a:rPr>
              <a:t> </a:t>
            </a:r>
            <a:r>
              <a:rPr lang="fr-CA" sz="2800" b="1" dirty="0" err="1">
                <a:solidFill>
                  <a:schemeClr val="tx1"/>
                </a:solidFill>
              </a:rPr>
              <a:t>spending</a:t>
            </a:r>
            <a:r>
              <a:rPr lang="fr-CA" sz="2800" b="1" dirty="0">
                <a:solidFill>
                  <a:schemeClr val="tx1"/>
                </a:solidFill>
              </a:rPr>
              <a:t>, Main items % 2018-2019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89-4EDB-996C-AF4C56011C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89-4EDB-996C-AF4C56011C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89-4EDB-996C-AF4C56011C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89-4EDB-996C-AF4C56011C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89-4EDB-996C-AF4C56011C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489-4EDB-996C-AF4C56011C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489-4EDB-996C-AF4C56011CB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489-4EDB-996C-AF4C56011CB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489-4EDB-996C-AF4C56011CB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489-4EDB-996C-AF4C56011CB8}"/>
              </c:ext>
            </c:extLst>
          </c:dPt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 G by item'!$C$7:$D$16</c:f>
              <c:strCache>
                <c:ptCount val="10"/>
                <c:pt idx="0">
                  <c:v>General  services</c:v>
                </c:pt>
                <c:pt idx="1">
                  <c:v>Defence</c:v>
                </c:pt>
                <c:pt idx="2">
                  <c:v>Public order &amp; safety</c:v>
                </c:pt>
                <c:pt idx="3">
                  <c:v>Economic affairs</c:v>
                </c:pt>
                <c:pt idx="4">
                  <c:v>Environment</c:v>
                </c:pt>
                <c:pt idx="5">
                  <c:v>Housing  &amp; community</c:v>
                </c:pt>
                <c:pt idx="6">
                  <c:v>Health</c:v>
                </c:pt>
                <c:pt idx="7">
                  <c:v>Recreation culture </c:v>
                </c:pt>
                <c:pt idx="8">
                  <c:v>Education</c:v>
                </c:pt>
                <c:pt idx="9">
                  <c:v>Social protection </c:v>
                </c:pt>
              </c:strCache>
            </c:strRef>
          </c:cat>
          <c:val>
            <c:numRef>
              <c:f>'tot G by item'!$F$7:$F$16</c:f>
              <c:numCache>
                <c:formatCode>0.0%</c:formatCode>
                <c:ptCount val="10"/>
                <c:pt idx="0">
                  <c:v>0.1600721246638393</c:v>
                </c:pt>
                <c:pt idx="1">
                  <c:v>2.2528697895893741E-2</c:v>
                </c:pt>
                <c:pt idx="2">
                  <c:v>5.0099325306087378E-2</c:v>
                </c:pt>
                <c:pt idx="3">
                  <c:v>9.2206458132684244E-2</c:v>
                </c:pt>
                <c:pt idx="4">
                  <c:v>2.0637092647618951E-2</c:v>
                </c:pt>
                <c:pt idx="5">
                  <c:v>1.3430397262751022E-2</c:v>
                </c:pt>
                <c:pt idx="6">
                  <c:v>0.23646925147577272</c:v>
                </c:pt>
                <c:pt idx="7">
                  <c:v>2.4962777056046659E-2</c:v>
                </c:pt>
                <c:pt idx="8">
                  <c:v>0.13864504636677136</c:v>
                </c:pt>
                <c:pt idx="9">
                  <c:v>0.24094882919253463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489-4EDB-996C-AF4C56011C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000" b="1" dirty="0" err="1"/>
              <a:t>Income</a:t>
            </a:r>
            <a:r>
              <a:rPr lang="fr-CA" sz="2000" b="1" baseline="0" dirty="0"/>
              <a:t> </a:t>
            </a:r>
            <a:r>
              <a:rPr lang="fr-CA" sz="2000" b="1" baseline="0" dirty="0" err="1"/>
              <a:t>tax</a:t>
            </a:r>
            <a:r>
              <a:rPr lang="fr-CA" sz="2000" b="1" baseline="0" dirty="0"/>
              <a:t> </a:t>
            </a:r>
            <a:r>
              <a:rPr lang="fr-CA" sz="2000" b="1" baseline="0" dirty="0" err="1"/>
              <a:t>complexity</a:t>
            </a:r>
            <a:r>
              <a:rPr lang="fr-CA" sz="2000" b="1" baseline="0" dirty="0"/>
              <a:t> , PIT compliance </a:t>
            </a:r>
            <a:r>
              <a:rPr lang="fr-CA" sz="2000" b="1" baseline="0" dirty="0" err="1"/>
              <a:t>costs</a:t>
            </a:r>
            <a:r>
              <a:rPr lang="fr-CA" sz="2000" b="1" baseline="0" dirty="0"/>
              <a:t>  and </a:t>
            </a:r>
            <a:r>
              <a:rPr lang="fr-CA" sz="2000" b="1" baseline="0" dirty="0" err="1"/>
              <a:t>Tax</a:t>
            </a:r>
            <a:r>
              <a:rPr lang="fr-CA" sz="2000" b="1" baseline="0" dirty="0"/>
              <a:t> pain indices, Canada, 1985-2022</a:t>
            </a:r>
            <a:endParaRPr lang="fr-CA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Income tax complexity federal min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'2022'!$B$7:$B$10</c:f>
              <c:numCache>
                <c:formatCode>General</c:formatCode>
                <c:ptCount val="4"/>
                <c:pt idx="0">
                  <c:v>1985</c:v>
                </c:pt>
                <c:pt idx="1">
                  <c:v>2007</c:v>
                </c:pt>
                <c:pt idx="2">
                  <c:v>2018</c:v>
                </c:pt>
                <c:pt idx="3">
                  <c:v>2022</c:v>
                </c:pt>
              </c:numCache>
            </c:numRef>
          </c:cat>
          <c:val>
            <c:numRef>
              <c:f>'2022'!$F$7:$F$10</c:f>
              <c:numCache>
                <c:formatCode>General</c:formatCode>
                <c:ptCount val="4"/>
                <c:pt idx="0">
                  <c:v>1</c:v>
                </c:pt>
                <c:pt idx="1">
                  <c:v>1.26</c:v>
                </c:pt>
                <c:pt idx="2">
                  <c:v>1.33</c:v>
                </c:pt>
                <c:pt idx="3">
                  <c:v>1.38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3-409E-8C83-A977A6DCED2B}"/>
            </c:ext>
          </c:extLst>
        </c:ser>
        <c:ser>
          <c:idx val="1"/>
          <c:order val="1"/>
          <c:tx>
            <c:v>PIT compliance costs min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'2022'!$B$7:$B$10</c:f>
              <c:numCache>
                <c:formatCode>General</c:formatCode>
                <c:ptCount val="4"/>
                <c:pt idx="0">
                  <c:v>1985</c:v>
                </c:pt>
                <c:pt idx="1">
                  <c:v>2007</c:v>
                </c:pt>
                <c:pt idx="2">
                  <c:v>2018</c:v>
                </c:pt>
                <c:pt idx="3">
                  <c:v>2022</c:v>
                </c:pt>
              </c:numCache>
            </c:numRef>
          </c:cat>
          <c:val>
            <c:numRef>
              <c:f>'2022'!$G$7:$G$10</c:f>
              <c:numCache>
                <c:formatCode>General</c:formatCode>
                <c:ptCount val="4"/>
                <c:pt idx="0">
                  <c:v>1</c:v>
                </c:pt>
                <c:pt idx="1">
                  <c:v>0.93</c:v>
                </c:pt>
                <c:pt idx="2">
                  <c:v>0.8</c:v>
                </c:pt>
                <c:pt idx="3">
                  <c:v>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03-409E-8C83-A977A6DCED2B}"/>
            </c:ext>
          </c:extLst>
        </c:ser>
        <c:ser>
          <c:idx val="2"/>
          <c:order val="2"/>
          <c:tx>
            <c:v>PIT pain index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'2022'!$H$7:$H$10</c:f>
              <c:numCache>
                <c:formatCode>0.00</c:formatCode>
                <c:ptCount val="4"/>
                <c:pt idx="0" formatCode="General">
                  <c:v>1</c:v>
                </c:pt>
                <c:pt idx="1">
                  <c:v>1.095</c:v>
                </c:pt>
                <c:pt idx="2">
                  <c:v>1.0649999999999999</c:v>
                </c:pt>
                <c:pt idx="3">
                  <c:v>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03-409E-8C83-A977A6DCED2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1485280"/>
        <c:axId val="556032240"/>
      </c:lineChart>
      <c:catAx>
        <c:axId val="57148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56032240"/>
        <c:crosses val="autoZero"/>
        <c:auto val="1"/>
        <c:lblAlgn val="ctr"/>
        <c:lblOffset val="100"/>
        <c:noMultiLvlLbl val="0"/>
      </c:catAx>
      <c:valAx>
        <c:axId val="55603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7148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800" b="1" dirty="0"/>
              <a:t>1 and 2) Share of population </a:t>
            </a:r>
            <a:r>
              <a:rPr lang="fr-CA" sz="2800" b="1" dirty="0" err="1"/>
              <a:t>aged</a:t>
            </a:r>
            <a:r>
              <a:rPr lang="fr-CA" sz="2800" b="1" dirty="0"/>
              <a:t> 65+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'1710000501-sanssymbole (3)'!$E$6:$N$6</c:f>
              <c:strCache>
                <c:ptCount val="10"/>
                <c:pt idx="0">
                  <c:v>NFLA</c:v>
                </c:pt>
                <c:pt idx="1">
                  <c:v>PEI </c:v>
                </c:pt>
                <c:pt idx="2">
                  <c:v>NS </c:v>
                </c:pt>
                <c:pt idx="3">
                  <c:v>NB</c:v>
                </c:pt>
                <c:pt idx="4">
                  <c:v>QC</c:v>
                </c:pt>
                <c:pt idx="5">
                  <c:v>ON</c:v>
                </c:pt>
                <c:pt idx="6">
                  <c:v>Ma</c:v>
                </c:pt>
                <c:pt idx="7">
                  <c:v>Sa</c:v>
                </c:pt>
                <c:pt idx="8">
                  <c:v>Al</c:v>
                </c:pt>
                <c:pt idx="9">
                  <c:v>BC</c:v>
                </c:pt>
              </c:strCache>
            </c:strRef>
          </c:cat>
          <c:val>
            <c:numRef>
              <c:f>'1710000501-sanssymbole (3)'!$D$15:$M$15</c:f>
              <c:numCache>
                <c:formatCode>0.0%</c:formatCode>
                <c:ptCount val="10"/>
                <c:pt idx="0">
                  <c:v>0.24635440451758561</c:v>
                </c:pt>
                <c:pt idx="1">
                  <c:v>0.20637356482777933</c:v>
                </c:pt>
                <c:pt idx="2">
                  <c:v>0.2217612093937609</c:v>
                </c:pt>
                <c:pt idx="3">
                  <c:v>0.22962468762984942</c:v>
                </c:pt>
                <c:pt idx="4">
                  <c:v>0.21079226205173032</c:v>
                </c:pt>
                <c:pt idx="5">
                  <c:v>0.18321178041636516</c:v>
                </c:pt>
                <c:pt idx="6">
                  <c:v>0.16831615584811896</c:v>
                </c:pt>
                <c:pt idx="7">
                  <c:v>0.1753424768019099</c:v>
                </c:pt>
                <c:pt idx="8">
                  <c:v>0.1515140047820259</c:v>
                </c:pt>
                <c:pt idx="9">
                  <c:v>0.19783449125460872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1-4E2F-BB07-C41A79BC0B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2520448"/>
        <c:axId val="673966480"/>
      </c:barChart>
      <c:catAx>
        <c:axId val="6225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3966480"/>
        <c:crosses val="autoZero"/>
        <c:auto val="1"/>
        <c:lblAlgn val="ctr"/>
        <c:lblOffset val="100"/>
        <c:noMultiLvlLbl val="0"/>
      </c:catAx>
      <c:valAx>
        <c:axId val="67396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252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400" b="1" dirty="0"/>
              <a:t>3) Share of </a:t>
            </a:r>
            <a:r>
              <a:rPr lang="fr-CA" sz="2400" b="1" dirty="0" err="1"/>
              <a:t>greenhouse</a:t>
            </a:r>
            <a:r>
              <a:rPr lang="fr-CA" sz="2400" b="1" dirty="0"/>
              <a:t> </a:t>
            </a:r>
            <a:r>
              <a:rPr lang="fr-CA" sz="2400" b="1" dirty="0" err="1"/>
              <a:t>gas</a:t>
            </a:r>
            <a:r>
              <a:rPr lang="fr-CA" sz="2400" b="1" dirty="0"/>
              <a:t> and population, Canadian</a:t>
            </a:r>
            <a:r>
              <a:rPr lang="fr-CA" sz="2400" b="1" baseline="0" dirty="0"/>
              <a:t> provinces, %,  2021</a:t>
            </a:r>
            <a:endParaRPr lang="fr-CA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Greenhouse 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'3810009701-sanssymbole'!$C$21:$L$21</c:f>
              <c:strCache>
                <c:ptCount val="10"/>
                <c:pt idx="0">
                  <c:v>NFLA</c:v>
                </c:pt>
                <c:pt idx="1">
                  <c:v>PEI </c:v>
                </c:pt>
                <c:pt idx="2">
                  <c:v>NS </c:v>
                </c:pt>
                <c:pt idx="3">
                  <c:v>NB</c:v>
                </c:pt>
                <c:pt idx="4">
                  <c:v>QC</c:v>
                </c:pt>
                <c:pt idx="5">
                  <c:v>ON</c:v>
                </c:pt>
                <c:pt idx="6">
                  <c:v>Ma</c:v>
                </c:pt>
                <c:pt idx="7">
                  <c:v>Sa</c:v>
                </c:pt>
                <c:pt idx="8">
                  <c:v>Al</c:v>
                </c:pt>
                <c:pt idx="9">
                  <c:v>BC</c:v>
                </c:pt>
              </c:strCache>
            </c:strRef>
          </c:cat>
          <c:val>
            <c:numRef>
              <c:f>'3810009701-sanssymbole'!$C$15:$L$15</c:f>
              <c:numCache>
                <c:formatCode>0.0%</c:formatCode>
                <c:ptCount val="10"/>
                <c:pt idx="0">
                  <c:v>1.0853741112741226E-2</c:v>
                </c:pt>
                <c:pt idx="1">
                  <c:v>2.3431328292517774E-3</c:v>
                </c:pt>
                <c:pt idx="2">
                  <c:v>2.0035831170296805E-2</c:v>
                </c:pt>
                <c:pt idx="3">
                  <c:v>2.2766899898431329E-2</c:v>
                </c:pt>
                <c:pt idx="4">
                  <c:v>0.11916403340480758</c:v>
                </c:pt>
                <c:pt idx="5">
                  <c:v>0.2145299627581537</c:v>
                </c:pt>
                <c:pt idx="6">
                  <c:v>2.8532332693826882E-2</c:v>
                </c:pt>
                <c:pt idx="7">
                  <c:v>9.7479121995260126E-2</c:v>
                </c:pt>
                <c:pt idx="8">
                  <c:v>0.37421002144227516</c:v>
                </c:pt>
                <c:pt idx="9">
                  <c:v>0.1058049317232818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A-418A-807C-BF169D233BF9}"/>
            </c:ext>
          </c:extLst>
        </c:ser>
        <c:ser>
          <c:idx val="1"/>
          <c:order val="1"/>
          <c:tx>
            <c:v>Population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'3810009701-sanssymbole'!$C$21:$L$21</c:f>
              <c:strCache>
                <c:ptCount val="10"/>
                <c:pt idx="0">
                  <c:v>NFLA</c:v>
                </c:pt>
                <c:pt idx="1">
                  <c:v>PEI </c:v>
                </c:pt>
                <c:pt idx="2">
                  <c:v>NS </c:v>
                </c:pt>
                <c:pt idx="3">
                  <c:v>NB</c:v>
                </c:pt>
                <c:pt idx="4">
                  <c:v>QC</c:v>
                </c:pt>
                <c:pt idx="5">
                  <c:v>ON</c:v>
                </c:pt>
                <c:pt idx="6">
                  <c:v>Ma</c:v>
                </c:pt>
                <c:pt idx="7">
                  <c:v>Sa</c:v>
                </c:pt>
                <c:pt idx="8">
                  <c:v>Al</c:v>
                </c:pt>
                <c:pt idx="9">
                  <c:v>BC</c:v>
                </c:pt>
              </c:strCache>
            </c:strRef>
          </c:cat>
          <c:val>
            <c:numRef>
              <c:f>'3810009701-sanssymbole'!$C$16:$L$16</c:f>
              <c:numCache>
                <c:formatCode>0.0%</c:formatCode>
                <c:ptCount val="10"/>
                <c:pt idx="0">
                  <c:v>1.3205752028544248E-2</c:v>
                </c:pt>
                <c:pt idx="1">
                  <c:v>4.3244383273939617E-3</c:v>
                </c:pt>
                <c:pt idx="2">
                  <c:v>2.6069521031701754E-2</c:v>
                </c:pt>
                <c:pt idx="3">
                  <c:v>2.0692273913193324E-2</c:v>
                </c:pt>
                <c:pt idx="4">
                  <c:v>0.21933522132828967</c:v>
                </c:pt>
                <c:pt idx="5">
                  <c:v>0.39052223593249069</c:v>
                </c:pt>
                <c:pt idx="6">
                  <c:v>3.6191613089124192E-2</c:v>
                </c:pt>
                <c:pt idx="7">
                  <c:v>3.0029233978125534E-2</c:v>
                </c:pt>
                <c:pt idx="8">
                  <c:v>0.11840370267831078</c:v>
                </c:pt>
                <c:pt idx="9">
                  <c:v>0.13801461270216506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A-418A-807C-BF169D233B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1366432"/>
        <c:axId val="355679776"/>
      </c:barChart>
      <c:catAx>
        <c:axId val="38136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55679776"/>
        <c:crosses val="autoZero"/>
        <c:auto val="1"/>
        <c:lblAlgn val="ctr"/>
        <c:lblOffset val="100"/>
        <c:noMultiLvlLbl val="0"/>
      </c:catAx>
      <c:valAx>
        <c:axId val="35567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8136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CA" dirty="0"/>
          </a:p>
          <a:p>
            <a:pPr>
              <a:defRPr/>
            </a:pPr>
            <a:r>
              <a:rPr lang="fr-CA" sz="2400" dirty="0"/>
              <a:t>Share</a:t>
            </a:r>
            <a:r>
              <a:rPr lang="fr-CA" sz="2400" baseline="0" dirty="0"/>
              <a:t> of </a:t>
            </a:r>
            <a:r>
              <a:rPr lang="fr-CA" sz="2400" baseline="0" dirty="0" err="1"/>
              <a:t>specific</a:t>
            </a:r>
            <a:r>
              <a:rPr lang="fr-CA" sz="2400" baseline="0" dirty="0"/>
              <a:t> taxes in all taxes, %, Canada, 2018-2019</a:t>
            </a:r>
            <a:endParaRPr lang="fr-CA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9E-4962-9533-F04D381D74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9E-4962-9533-F04D381D74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9E-4962-9533-F04D381D74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9E-4962-9533-F04D381D745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9E-4962-9533-F04D381D74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9E-4962-9533-F04D381D74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29E-4962-9533-F04D381D745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29E-4962-9533-F04D381D745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29E-4962-9533-F04D381D745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29E-4962-9533-F04D381D74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 divers taxes'!$F$5:$F$9</c:f>
              <c:strCache>
                <c:ptCount val="5"/>
                <c:pt idx="0">
                  <c:v>Personal income tax</c:v>
                </c:pt>
                <c:pt idx="1">
                  <c:v>Corporate income tax</c:v>
                </c:pt>
                <c:pt idx="2">
                  <c:v>Comsumption general</c:v>
                </c:pt>
                <c:pt idx="3">
                  <c:v>Property taxes</c:v>
                </c:pt>
                <c:pt idx="4">
                  <c:v>All other taxes </c:v>
                </c:pt>
              </c:strCache>
            </c:strRef>
          </c:cat>
          <c:val>
            <c:numRef>
              <c:f>'part divers taxes'!$K$5:$K$9</c:f>
              <c:numCache>
                <c:formatCode>0.0%</c:formatCode>
                <c:ptCount val="5"/>
                <c:pt idx="0">
                  <c:v>0.42384831634536108</c:v>
                </c:pt>
                <c:pt idx="1">
                  <c:v>0.13770458732561508</c:v>
                </c:pt>
                <c:pt idx="2">
                  <c:v>0.16354989145476595</c:v>
                </c:pt>
                <c:pt idx="3">
                  <c:v>0.11795630834640639</c:v>
                </c:pt>
                <c:pt idx="4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9E-4962-9533-F04D381D74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575453709312789E-4"/>
          <c:y val="0.73613872523360324"/>
          <c:w val="0.99975424546290692"/>
          <c:h val="0.24688814888237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dirty="0"/>
              <a:t> </a:t>
            </a:r>
            <a:r>
              <a:rPr lang="fr-CA" sz="1800" b="1" dirty="0"/>
              <a:t>Coefficients</a:t>
            </a:r>
            <a:r>
              <a:rPr lang="fr-CA" sz="1800" b="1" baseline="0" dirty="0"/>
              <a:t> of variation, Four </a:t>
            </a:r>
            <a:r>
              <a:rPr lang="fr-CA" sz="1800" b="1" baseline="0" dirty="0" err="1"/>
              <a:t>indicators</a:t>
            </a:r>
            <a:r>
              <a:rPr lang="fr-CA" sz="1800" b="1" baseline="0" dirty="0"/>
              <a:t>, Provincial </a:t>
            </a:r>
            <a:r>
              <a:rPr lang="fr-CA" sz="1800" b="1" baseline="0" dirty="0" err="1"/>
              <a:t>PITs</a:t>
            </a:r>
            <a:r>
              <a:rPr lang="fr-CA" sz="1800" b="1" baseline="0" dirty="0"/>
              <a:t>, </a:t>
            </a:r>
            <a:r>
              <a:rPr lang="fr-CA" sz="1800" b="1" baseline="0" dirty="0" err="1"/>
              <a:t>Nine</a:t>
            </a:r>
            <a:r>
              <a:rPr lang="fr-CA" sz="1800" b="1" baseline="0" dirty="0"/>
              <a:t> CRA provinces, Canada, 2001,2008, 2016</a:t>
            </a:r>
            <a:endParaRPr lang="fr-CA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'prov div'!$C$7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'prov div'!$D$5:$H$5</c:f>
              <c:strCache>
                <c:ptCount val="4"/>
                <c:pt idx="0">
                  <c:v>Min Y Low bracket</c:v>
                </c:pt>
                <c:pt idx="1">
                  <c:v>Min Y high bracket</c:v>
                </c:pt>
                <c:pt idx="2">
                  <c:v>rate low bracket</c:v>
                </c:pt>
                <c:pt idx="3">
                  <c:v>rate high bracket</c:v>
                </c:pt>
              </c:strCache>
            </c:strRef>
          </c:cat>
          <c:val>
            <c:numRef>
              <c:f>'prov div'!$D$7:$G$7</c:f>
              <c:numCache>
                <c:formatCode>General</c:formatCode>
                <c:ptCount val="4"/>
                <c:pt idx="0">
                  <c:v>0.22</c:v>
                </c:pt>
                <c:pt idx="1">
                  <c:v>0.37</c:v>
                </c:pt>
                <c:pt idx="2">
                  <c:v>0.18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B-4C4B-BB77-15EA5A9F9F87}"/>
            </c:ext>
          </c:extLst>
        </c:ser>
        <c:ser>
          <c:idx val="1"/>
          <c:order val="1"/>
          <c:tx>
            <c:strRef>
              <c:f>'prov div'!$C$8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'prov div'!$D$5:$H$5</c:f>
              <c:strCache>
                <c:ptCount val="4"/>
                <c:pt idx="0">
                  <c:v>Min Y Low bracket</c:v>
                </c:pt>
                <c:pt idx="1">
                  <c:v>Min Y high bracket</c:v>
                </c:pt>
                <c:pt idx="2">
                  <c:v>rate low bracket</c:v>
                </c:pt>
                <c:pt idx="3">
                  <c:v>rate high bracket</c:v>
                </c:pt>
              </c:strCache>
            </c:strRef>
          </c:cat>
          <c:val>
            <c:numRef>
              <c:f>'prov div'!$D$8:$G$8</c:f>
              <c:numCache>
                <c:formatCode>General</c:formatCode>
                <c:ptCount val="4"/>
                <c:pt idx="0">
                  <c:v>0.28999999999999998</c:v>
                </c:pt>
                <c:pt idx="1">
                  <c:v>0.38</c:v>
                </c:pt>
                <c:pt idx="2">
                  <c:v>0.23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B-4C4B-BB77-15EA5A9F9F87}"/>
            </c:ext>
          </c:extLst>
        </c:ser>
        <c:ser>
          <c:idx val="2"/>
          <c:order val="2"/>
          <c:tx>
            <c:strRef>
              <c:f>'prov div'!$C$9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'prov div'!$D$5:$H$5</c:f>
              <c:strCache>
                <c:ptCount val="4"/>
                <c:pt idx="0">
                  <c:v>Min Y Low bracket</c:v>
                </c:pt>
                <c:pt idx="1">
                  <c:v>Min Y high bracket</c:v>
                </c:pt>
                <c:pt idx="2">
                  <c:v>rate low bracket</c:v>
                </c:pt>
                <c:pt idx="3">
                  <c:v>rate high bracket</c:v>
                </c:pt>
              </c:strCache>
            </c:strRef>
          </c:cat>
          <c:val>
            <c:numRef>
              <c:f>'prov div'!$D$9:$G$9</c:f>
              <c:numCache>
                <c:formatCode>General</c:formatCode>
                <c:ptCount val="4"/>
                <c:pt idx="0">
                  <c:v>0.34</c:v>
                </c:pt>
                <c:pt idx="1">
                  <c:v>0.47</c:v>
                </c:pt>
                <c:pt idx="2">
                  <c:v>0.26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EB-4C4B-BB77-15EA5A9F9F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36448639"/>
        <c:axId val="994814655"/>
      </c:barChart>
      <c:catAx>
        <c:axId val="93644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94814655"/>
        <c:crosses val="autoZero"/>
        <c:auto val="1"/>
        <c:lblAlgn val="ctr"/>
        <c:lblOffset val="100"/>
        <c:noMultiLvlLbl val="0"/>
      </c:catAx>
      <c:valAx>
        <c:axId val="994814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644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400" baseline="0" dirty="0"/>
              <a:t>Index of </a:t>
            </a:r>
            <a:r>
              <a:rPr lang="fr-CA" sz="2400" baseline="0" dirty="0" err="1"/>
              <a:t>number</a:t>
            </a:r>
            <a:r>
              <a:rPr lang="fr-CA" sz="2400" baseline="0" dirty="0"/>
              <a:t> of PIT </a:t>
            </a:r>
            <a:r>
              <a:rPr lang="fr-CA" sz="2400" baseline="0" dirty="0" err="1"/>
              <a:t>tax</a:t>
            </a:r>
            <a:r>
              <a:rPr lang="fr-CA" sz="2400" baseline="0" dirty="0"/>
              <a:t> </a:t>
            </a:r>
            <a:r>
              <a:rPr lang="fr-CA" sz="2400" baseline="0" dirty="0" err="1"/>
              <a:t>expenditures</a:t>
            </a:r>
            <a:r>
              <a:rPr lang="fr-CA" sz="2400" baseline="0" dirty="0"/>
              <a:t>, Canada,1981-2014</a:t>
            </a:r>
            <a:endParaRPr lang="fr-CA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'Tax ex '!$B$18:$B$26</c:f>
              <c:numCache>
                <c:formatCode>General</c:formatCode>
                <c:ptCount val="9"/>
                <c:pt idx="0">
                  <c:v>1981</c:v>
                </c:pt>
                <c:pt idx="1">
                  <c:v>1988</c:v>
                </c:pt>
                <c:pt idx="2">
                  <c:v>1991</c:v>
                </c:pt>
                <c:pt idx="3">
                  <c:v>1996</c:v>
                </c:pt>
                <c:pt idx="4">
                  <c:v>2001</c:v>
                </c:pt>
                <c:pt idx="5">
                  <c:v>2006</c:v>
                </c:pt>
                <c:pt idx="6">
                  <c:v>2011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'Tax ex '!$D$18:$D$26</c:f>
              <c:numCache>
                <c:formatCode>0.00</c:formatCode>
                <c:ptCount val="9"/>
                <c:pt idx="0">
                  <c:v>1</c:v>
                </c:pt>
                <c:pt idx="1">
                  <c:v>1.0198019801980198</c:v>
                </c:pt>
                <c:pt idx="2">
                  <c:v>1.0297029702970297</c:v>
                </c:pt>
                <c:pt idx="3">
                  <c:v>1</c:v>
                </c:pt>
                <c:pt idx="4">
                  <c:v>1.0198019801980198</c:v>
                </c:pt>
                <c:pt idx="5">
                  <c:v>1.1188118811881189</c:v>
                </c:pt>
                <c:pt idx="6">
                  <c:v>1.2376237623762376</c:v>
                </c:pt>
                <c:pt idx="7">
                  <c:v>1.2475247524752475</c:v>
                </c:pt>
                <c:pt idx="8">
                  <c:v>1.2673267326732673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3-4B00-84AA-7D24F38A18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2570623"/>
        <c:axId val="1791925759"/>
      </c:barChart>
      <c:catAx>
        <c:axId val="180257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91925759"/>
        <c:crosses val="autoZero"/>
        <c:auto val="1"/>
        <c:lblAlgn val="ctr"/>
        <c:lblOffset val="100"/>
        <c:noMultiLvlLbl val="0"/>
      </c:catAx>
      <c:valAx>
        <c:axId val="1791925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0257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400" dirty="0"/>
              <a:t>Index</a:t>
            </a:r>
            <a:r>
              <a:rPr lang="fr-CA" sz="2400" baseline="0" dirty="0"/>
              <a:t> </a:t>
            </a:r>
            <a:r>
              <a:rPr lang="fr-CA" sz="2400" baseline="0" dirty="0" err="1"/>
              <a:t>text</a:t>
            </a:r>
            <a:r>
              <a:rPr lang="fr-CA" sz="2400" baseline="0" dirty="0"/>
              <a:t> area ,</a:t>
            </a:r>
            <a:r>
              <a:rPr lang="fr-CA" sz="2400" baseline="0" dirty="0" err="1"/>
              <a:t>Federal</a:t>
            </a:r>
            <a:r>
              <a:rPr lang="fr-CA" sz="2400" baseline="0" dirty="0"/>
              <a:t> </a:t>
            </a:r>
            <a:r>
              <a:rPr lang="fr-CA" sz="2400" baseline="0" dirty="0" err="1"/>
              <a:t>income</a:t>
            </a:r>
            <a:r>
              <a:rPr lang="fr-CA" sz="2400" baseline="0" dirty="0"/>
              <a:t> </a:t>
            </a:r>
            <a:r>
              <a:rPr lang="fr-CA" sz="2400" baseline="0" dirty="0" err="1"/>
              <a:t>tax</a:t>
            </a:r>
            <a:r>
              <a:rPr lang="fr-CA" sz="2400" baseline="0" dirty="0"/>
              <a:t> code,</a:t>
            </a:r>
          </a:p>
          <a:p>
            <a:pPr>
              <a:defRPr/>
            </a:pPr>
            <a:r>
              <a:rPr lang="fr-CA" sz="2400" baseline="0" dirty="0"/>
              <a:t> Canada,1971-2018 </a:t>
            </a:r>
            <a:endParaRPr lang="fr-CA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complexity!$C$6:$C$17</c:f>
              <c:numCache>
                <c:formatCode>General</c:formatCode>
                <c:ptCount val="12"/>
                <c:pt idx="0">
                  <c:v>1971</c:v>
                </c:pt>
                <c:pt idx="1">
                  <c:v>1975</c:v>
                </c:pt>
                <c:pt idx="2">
                  <c:v>1981</c:v>
                </c:pt>
                <c:pt idx="3">
                  <c:v>1985</c:v>
                </c:pt>
                <c:pt idx="4">
                  <c:v>1986</c:v>
                </c:pt>
                <c:pt idx="5">
                  <c:v>1990</c:v>
                </c:pt>
                <c:pt idx="6">
                  <c:v>1994</c:v>
                </c:pt>
                <c:pt idx="7">
                  <c:v>1999</c:v>
                </c:pt>
                <c:pt idx="8">
                  <c:v>2004</c:v>
                </c:pt>
                <c:pt idx="9">
                  <c:v>2009</c:v>
                </c:pt>
                <c:pt idx="10">
                  <c:v>2014</c:v>
                </c:pt>
                <c:pt idx="11">
                  <c:v>2018</c:v>
                </c:pt>
              </c:numCache>
            </c:numRef>
          </c:cat>
          <c:val>
            <c:numRef>
              <c:f>complexity!$D$6:$D$17</c:f>
              <c:numCache>
                <c:formatCode>0.0</c:formatCode>
                <c:ptCount val="12"/>
                <c:pt idx="0">
                  <c:v>1</c:v>
                </c:pt>
                <c:pt idx="1">
                  <c:v>1.9714566929133859</c:v>
                </c:pt>
                <c:pt idx="2">
                  <c:v>2.7785433070866143</c:v>
                </c:pt>
                <c:pt idx="3">
                  <c:v>2.965551181102362</c:v>
                </c:pt>
                <c:pt idx="4">
                  <c:v>3.0949434597107079</c:v>
                </c:pt>
                <c:pt idx="5">
                  <c:v>2.8155965636453999</c:v>
                </c:pt>
                <c:pt idx="6">
                  <c:v>3.1470966734885004</c:v>
                </c:pt>
                <c:pt idx="7">
                  <c:v>3.397084879808526</c:v>
                </c:pt>
                <c:pt idx="8">
                  <c:v>3.9698892608137637</c:v>
                </c:pt>
                <c:pt idx="9">
                  <c:v>5.0393553366401882</c:v>
                </c:pt>
                <c:pt idx="10">
                  <c:v>4.5542601778301943</c:v>
                </c:pt>
                <c:pt idx="11">
                  <c:v>4.8499999999999996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2-40FB-BDCD-C37ECE9414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4402015"/>
        <c:axId val="1680035295"/>
      </c:barChart>
      <c:catAx>
        <c:axId val="186440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80035295"/>
        <c:crosses val="autoZero"/>
        <c:auto val="1"/>
        <c:lblAlgn val="ctr"/>
        <c:lblOffset val="100"/>
        <c:noMultiLvlLbl val="0"/>
      </c:catAx>
      <c:valAx>
        <c:axId val="168003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6440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400" dirty="0"/>
              <a:t>Size</a:t>
            </a:r>
            <a:r>
              <a:rPr lang="fr-CA" sz="2400" baseline="0" dirty="0"/>
              <a:t> </a:t>
            </a:r>
            <a:r>
              <a:rPr lang="fr-CA" sz="2400" baseline="0" dirty="0" err="1"/>
              <a:t>index,PIT</a:t>
            </a:r>
            <a:r>
              <a:rPr lang="fr-CA" sz="2400" baseline="0" dirty="0"/>
              <a:t> </a:t>
            </a:r>
            <a:r>
              <a:rPr lang="fr-CA" sz="2400" baseline="0" dirty="0" err="1"/>
              <a:t>forms</a:t>
            </a:r>
            <a:r>
              <a:rPr lang="fr-CA" sz="2400" baseline="0" dirty="0"/>
              <a:t>,</a:t>
            </a:r>
          </a:p>
          <a:p>
            <a:pPr>
              <a:defRPr/>
            </a:pPr>
            <a:r>
              <a:rPr lang="fr-CA" sz="2400" baseline="0" dirty="0" err="1"/>
              <a:t>Nine</a:t>
            </a:r>
            <a:r>
              <a:rPr lang="fr-CA" sz="2400" baseline="0" dirty="0"/>
              <a:t> CRA provinces, Canada,2000-2015</a:t>
            </a:r>
            <a:endParaRPr lang="fr-CA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complexity!$F$11:$F$14</c:f>
              <c:numCache>
                <c:formatCode>General</c:formatCod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cat>
          <c:val>
            <c:numRef>
              <c:f>complexity!$G$11:$G$14</c:f>
              <c:numCache>
                <c:formatCode>0.0</c:formatCode>
                <c:ptCount val="4"/>
                <c:pt idx="0" formatCode="General">
                  <c:v>1</c:v>
                </c:pt>
                <c:pt idx="1">
                  <c:v>3.0128755364806867</c:v>
                </c:pt>
                <c:pt idx="2">
                  <c:v>3.2210300429184548</c:v>
                </c:pt>
                <c:pt idx="3">
                  <c:v>3.3154506437768236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F-48A8-8BEF-878F8FE86C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6956896"/>
        <c:axId val="398192336"/>
      </c:barChart>
      <c:catAx>
        <c:axId val="3969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8192336"/>
        <c:crosses val="autoZero"/>
        <c:auto val="1"/>
        <c:lblAlgn val="ctr"/>
        <c:lblOffset val="100"/>
        <c:noMultiLvlLbl val="0"/>
      </c:catAx>
      <c:valAx>
        <c:axId val="39819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695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400" dirty="0"/>
              <a:t>Share of </a:t>
            </a:r>
            <a:r>
              <a:rPr lang="fr-CA" sz="2400" dirty="0" err="1"/>
              <a:t>three</a:t>
            </a:r>
            <a:r>
              <a:rPr lang="fr-CA" sz="2400" dirty="0"/>
              <a:t> </a:t>
            </a:r>
            <a:r>
              <a:rPr lang="fr-CA" sz="2400" dirty="0" err="1"/>
              <a:t>preparation</a:t>
            </a:r>
            <a:r>
              <a:rPr lang="fr-CA" sz="2400" baseline="0" dirty="0"/>
              <a:t> modes PIT return</a:t>
            </a:r>
            <a:r>
              <a:rPr lang="fr-CA" sz="2400" dirty="0"/>
              <a:t>,</a:t>
            </a:r>
          </a:p>
          <a:p>
            <a:pPr>
              <a:defRPr/>
            </a:pPr>
            <a:r>
              <a:rPr lang="fr-CA" sz="2400" dirty="0"/>
              <a:t> Canada, 1985,2007,2018</a:t>
            </a:r>
            <a:r>
              <a:rPr lang="fr-CA" sz="2400" baseline="0" dirty="0"/>
              <a:t> ,2023; %</a:t>
            </a:r>
            <a:endParaRPr lang="fr-CA" sz="2400" dirty="0"/>
          </a:p>
        </c:rich>
      </c:tx>
      <c:layout>
        <c:manualLayout>
          <c:xMode val="edge"/>
          <c:yMode val="edge"/>
          <c:x val="0.13820153891020034"/>
          <c:y val="3.3613445378151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shares modes'!$C$6</c:f>
              <c:strCache>
                <c:ptCount val="1"/>
                <c:pt idx="0">
                  <c:v>self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shares modes'!$D$5:$G$5</c:f>
              <c:numCache>
                <c:formatCode>General</c:formatCode>
                <c:ptCount val="4"/>
                <c:pt idx="0">
                  <c:v>1985</c:v>
                </c:pt>
                <c:pt idx="1">
                  <c:v>2007</c:v>
                </c:pt>
                <c:pt idx="2">
                  <c:v>2018</c:v>
                </c:pt>
                <c:pt idx="3">
                  <c:v>2022</c:v>
                </c:pt>
              </c:numCache>
            </c:numRef>
          </c:cat>
          <c:val>
            <c:numRef>
              <c:f>' shares modes'!$D$6:$G$6</c:f>
              <c:numCache>
                <c:formatCode>General</c:formatCode>
                <c:ptCount val="4"/>
                <c:pt idx="0">
                  <c:v>33</c:v>
                </c:pt>
                <c:pt idx="1">
                  <c:v>31</c:v>
                </c:pt>
                <c:pt idx="2">
                  <c:v>46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C-4008-8700-96776574D394}"/>
            </c:ext>
          </c:extLst>
        </c:ser>
        <c:ser>
          <c:idx val="1"/>
          <c:order val="1"/>
          <c:tx>
            <c:strRef>
              <c:f>' shares modes'!$C$7</c:f>
              <c:strCache>
                <c:ptCount val="1"/>
                <c:pt idx="0">
                  <c:v>friend/family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shares modes'!$D$5:$G$5</c:f>
              <c:numCache>
                <c:formatCode>General</c:formatCode>
                <c:ptCount val="4"/>
                <c:pt idx="0">
                  <c:v>1985</c:v>
                </c:pt>
                <c:pt idx="1">
                  <c:v>2007</c:v>
                </c:pt>
                <c:pt idx="2">
                  <c:v>2018</c:v>
                </c:pt>
                <c:pt idx="3">
                  <c:v>2022</c:v>
                </c:pt>
              </c:numCache>
            </c:numRef>
          </c:cat>
          <c:val>
            <c:numRef>
              <c:f>' shares modes'!$D$7:$G$7</c:f>
              <c:numCache>
                <c:formatCode>General</c:formatCode>
                <c:ptCount val="4"/>
                <c:pt idx="0">
                  <c:v>28</c:v>
                </c:pt>
                <c:pt idx="1">
                  <c:v>18</c:v>
                </c:pt>
                <c:pt idx="2">
                  <c:v>14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C-4008-8700-96776574D394}"/>
            </c:ext>
          </c:extLst>
        </c:ser>
        <c:ser>
          <c:idx val="2"/>
          <c:order val="2"/>
          <c:tx>
            <c:strRef>
              <c:f>' shares modes'!$C$8</c:f>
              <c:strCache>
                <c:ptCount val="1"/>
                <c:pt idx="0">
                  <c:v>expert $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shares modes'!$D$5:$G$5</c:f>
              <c:numCache>
                <c:formatCode>General</c:formatCode>
                <c:ptCount val="4"/>
                <c:pt idx="0">
                  <c:v>1985</c:v>
                </c:pt>
                <c:pt idx="1">
                  <c:v>2007</c:v>
                </c:pt>
                <c:pt idx="2">
                  <c:v>2018</c:v>
                </c:pt>
                <c:pt idx="3">
                  <c:v>2022</c:v>
                </c:pt>
              </c:numCache>
            </c:numRef>
          </c:cat>
          <c:val>
            <c:numRef>
              <c:f>' shares modes'!$D$8:$G$8</c:f>
              <c:numCache>
                <c:formatCode>General</c:formatCode>
                <c:ptCount val="4"/>
                <c:pt idx="0">
                  <c:v>39</c:v>
                </c:pt>
                <c:pt idx="1">
                  <c:v>51</c:v>
                </c:pt>
                <c:pt idx="2">
                  <c:v>40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9C-4008-8700-96776574D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1604079"/>
        <c:axId val="1661565135"/>
      </c:barChart>
      <c:catAx>
        <c:axId val="165160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61565135"/>
        <c:crosses val="autoZero"/>
        <c:auto val="1"/>
        <c:lblAlgn val="ctr"/>
        <c:lblOffset val="100"/>
        <c:noMultiLvlLbl val="0"/>
      </c:catAx>
      <c:valAx>
        <c:axId val="166156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5160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Explicit paper and software user, shares in</a:t>
            </a:r>
            <a:r>
              <a:rPr lang="en-US" sz="2400" baseline="0" dirty="0"/>
              <a:t> total PIT returns</a:t>
            </a:r>
            <a:r>
              <a:rPr lang="en-US" sz="2400" dirty="0"/>
              <a:t>, %</a:t>
            </a:r>
          </a:p>
          <a:p>
            <a:pPr>
              <a:defRPr/>
            </a:pPr>
            <a:r>
              <a:rPr lang="en-US" sz="2400" baseline="0" dirty="0"/>
              <a:t> </a:t>
            </a:r>
            <a:r>
              <a:rPr lang="en-US" sz="2400" dirty="0"/>
              <a:t>Canada, 1985, 2007,2018, 2023</a:t>
            </a:r>
          </a:p>
        </c:rich>
      </c:tx>
      <c:layout>
        <c:manualLayout>
          <c:xMode val="edge"/>
          <c:yMode val="edge"/>
          <c:x val="0.21779920138187855"/>
          <c:y val="3.6212267584199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shares modes'!$H$6</c:f>
              <c:strCache>
                <c:ptCount val="1"/>
                <c:pt idx="0">
                  <c:v>paper form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shares modes'!$I$4:$L$4</c:f>
              <c:numCache>
                <c:formatCode>General</c:formatCode>
                <c:ptCount val="4"/>
                <c:pt idx="0">
                  <c:v>1985</c:v>
                </c:pt>
                <c:pt idx="1">
                  <c:v>2007</c:v>
                </c:pt>
                <c:pt idx="2">
                  <c:v>2018</c:v>
                </c:pt>
                <c:pt idx="3">
                  <c:v>2022</c:v>
                </c:pt>
              </c:numCache>
            </c:numRef>
          </c:cat>
          <c:val>
            <c:numRef>
              <c:f>' shares modes'!$I$6:$L$6</c:f>
              <c:numCache>
                <c:formatCode>General</c:formatCode>
                <c:ptCount val="4"/>
                <c:pt idx="0">
                  <c:v>33</c:v>
                </c:pt>
                <c:pt idx="1">
                  <c:v>14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9-4FE8-8B99-A25FA205FB26}"/>
            </c:ext>
          </c:extLst>
        </c:ser>
        <c:ser>
          <c:idx val="1"/>
          <c:order val="1"/>
          <c:tx>
            <c:strRef>
              <c:f>' shares modes'!$H$7</c:f>
              <c:strCache>
                <c:ptCount val="1"/>
                <c:pt idx="0">
                  <c:v>own software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 shares modes'!$I$4:$L$4</c:f>
              <c:numCache>
                <c:formatCode>General</c:formatCode>
                <c:ptCount val="4"/>
                <c:pt idx="0">
                  <c:v>1985</c:v>
                </c:pt>
                <c:pt idx="1">
                  <c:v>2007</c:v>
                </c:pt>
                <c:pt idx="2">
                  <c:v>2018</c:v>
                </c:pt>
                <c:pt idx="3">
                  <c:v>2022</c:v>
                </c:pt>
              </c:numCache>
            </c:numRef>
          </c:cat>
          <c:val>
            <c:numRef>
              <c:f>' shares modes'!$I$7:$L$7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39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9-4FE8-8B99-A25FA205FB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4479471"/>
        <c:axId val="1661601327"/>
      </c:barChart>
      <c:catAx>
        <c:axId val="162447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61601327"/>
        <c:crosses val="autoZero"/>
        <c:auto val="1"/>
        <c:lblAlgn val="ctr"/>
        <c:lblOffset val="100"/>
        <c:noMultiLvlLbl val="0"/>
      </c:catAx>
      <c:valAx>
        <c:axId val="166160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2447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800" dirty="0"/>
              <a:t> </a:t>
            </a:r>
            <a:r>
              <a:rPr lang="fr-CA" sz="2800" dirty="0" err="1"/>
              <a:t>Mean</a:t>
            </a:r>
            <a:r>
              <a:rPr lang="fr-CA" sz="2800" dirty="0"/>
              <a:t> </a:t>
            </a:r>
            <a:r>
              <a:rPr lang="fr-CA" sz="2800" dirty="0" err="1"/>
              <a:t>hours</a:t>
            </a:r>
            <a:r>
              <a:rPr lang="fr-CA" sz="2800" dirty="0"/>
              <a:t> by </a:t>
            </a:r>
            <a:r>
              <a:rPr lang="fr-CA" sz="2800" dirty="0" err="1"/>
              <a:t>pe</a:t>
            </a:r>
            <a:r>
              <a:rPr lang="fr-CA" sz="2800" baseline="0" dirty="0" err="1"/>
              <a:t>rsonal</a:t>
            </a:r>
            <a:r>
              <a:rPr lang="fr-CA" sz="2800" baseline="0" dirty="0"/>
              <a:t> </a:t>
            </a:r>
            <a:r>
              <a:rPr lang="fr-CA" sz="2800" baseline="0" dirty="0" err="1"/>
              <a:t>income</a:t>
            </a:r>
            <a:r>
              <a:rPr lang="fr-CA" sz="2800" baseline="0" dirty="0"/>
              <a:t> </a:t>
            </a:r>
            <a:r>
              <a:rPr lang="fr-CA" sz="2800" baseline="0" dirty="0" err="1"/>
              <a:t>tax</a:t>
            </a:r>
            <a:r>
              <a:rPr lang="fr-CA" sz="2800" baseline="0" dirty="0"/>
              <a:t> return, Canada ,1985,2007, 2018, 2022</a:t>
            </a:r>
            <a:endParaRPr lang="fr-CA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Hours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'hours $ '!$C$4:$F$4</c:f>
              <c:numCache>
                <c:formatCode>General</c:formatCode>
                <c:ptCount val="4"/>
                <c:pt idx="0">
                  <c:v>1985</c:v>
                </c:pt>
                <c:pt idx="1">
                  <c:v>2007</c:v>
                </c:pt>
                <c:pt idx="2">
                  <c:v>2018</c:v>
                </c:pt>
                <c:pt idx="3">
                  <c:v>2022</c:v>
                </c:pt>
              </c:numCache>
            </c:numRef>
          </c:cat>
          <c:val>
            <c:numRef>
              <c:f>'hours $ '!$C$5:$F$5</c:f>
              <c:numCache>
                <c:formatCode>0.0</c:formatCode>
                <c:ptCount val="4"/>
                <c:pt idx="0">
                  <c:v>5.55</c:v>
                </c:pt>
                <c:pt idx="1">
                  <c:v>5</c:v>
                </c:pt>
                <c:pt idx="2" formatCode="General">
                  <c:v>2.6</c:v>
                </c:pt>
                <c:pt idx="3" formatCode="General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F0-41D1-B708-7B97CD1F21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9324255"/>
        <c:axId val="1673806831"/>
      </c:barChart>
      <c:catAx>
        <c:axId val="173932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73806831"/>
        <c:crosses val="autoZero"/>
        <c:auto val="1"/>
        <c:lblAlgn val="ctr"/>
        <c:lblOffset val="100"/>
        <c:noMultiLvlLbl val="0"/>
      </c:catAx>
      <c:valAx>
        <c:axId val="1673806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3932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7A6A-2B86-496E-9C7A-2106554318E6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D63A6-4C54-47B2-93D5-FD91FE6D17D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86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04F839DA-E69B-4072-853D-44AD88D59F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4DE9DE33-86B7-42D9-A049-F01DD5EACF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CAFAAA9D-FE2A-49C4-AFD6-D4A0ED554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0F9EF-D7F9-43A3-9020-ACDBE9288CD1}" type="slidenum">
              <a:rPr lang="fr-FR" altLang="fr-FR" sz="1200" smtClean="0"/>
              <a:pPr/>
              <a:t>3</a:t>
            </a:fld>
            <a:endParaRPr lang="fr-FR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170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43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39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482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0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859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158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933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97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429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848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869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458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620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108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155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8A28-3818-4A18-B044-EDEBFFA9F615}" type="datetimeFigureOut">
              <a:rPr lang="fr-CA" smtClean="0"/>
              <a:t>2024-11-18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A4AA09-BC52-4A9C-AF13-6B2D5011D7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614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EF82F-A504-423F-AF52-2CBC0F9F6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080" y="812800"/>
            <a:ext cx="11297919" cy="3964581"/>
          </a:xfrm>
        </p:spPr>
        <p:txBody>
          <a:bodyPr>
            <a:normAutofit fontScale="90000"/>
          </a:bodyPr>
          <a:lstStyle/>
          <a:p>
            <a:r>
              <a:rPr lang="fr-CA" dirty="0"/>
              <a:t>Carbon taxation;</a:t>
            </a:r>
            <a:br>
              <a:rPr lang="fr-CA" dirty="0"/>
            </a:br>
            <a:r>
              <a:rPr lang="fr-CA" dirty="0"/>
              <a:t>PIT compliance </a:t>
            </a:r>
            <a:r>
              <a:rPr lang="fr-CA" dirty="0" err="1"/>
              <a:t>costs</a:t>
            </a:r>
            <a:r>
              <a:rPr lang="fr-CA" dirty="0"/>
              <a:t>&amp; </a:t>
            </a:r>
            <a:r>
              <a:rPr lang="fr-CA" dirty="0" err="1"/>
              <a:t>complexity</a:t>
            </a:r>
            <a:r>
              <a:rPr lang="fr-CA" dirty="0"/>
              <a:t>; Fiscal </a:t>
            </a:r>
            <a:r>
              <a:rPr lang="fr-CA" dirty="0" err="1"/>
              <a:t>federalism</a:t>
            </a:r>
            <a:r>
              <a:rPr lang="fr-CA" dirty="0"/>
              <a:t>.</a:t>
            </a:r>
            <a:br>
              <a:rPr lang="fr-CA" dirty="0"/>
            </a:br>
            <a:r>
              <a:rPr lang="fr-CA" dirty="0"/>
              <a:t> </a:t>
            </a:r>
            <a:r>
              <a:rPr lang="fr-CA" dirty="0" err="1"/>
              <a:t>Three</a:t>
            </a:r>
            <a:r>
              <a:rPr lang="fr-CA" dirty="0"/>
              <a:t> Canadian  public finance issues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615042-5399-437A-82ED-ADB9BCA0D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CA" sz="2400" dirty="0"/>
              <a:t>François Vaillancourt</a:t>
            </a:r>
          </a:p>
          <a:p>
            <a:r>
              <a:rPr lang="fr-CA" sz="2400" dirty="0" err="1"/>
              <a:t>Emeritus</a:t>
            </a:r>
            <a:r>
              <a:rPr lang="fr-CA" sz="2400" dirty="0"/>
              <a:t> </a:t>
            </a:r>
            <a:r>
              <a:rPr lang="fr-CA" sz="2400" dirty="0" err="1"/>
              <a:t>professor</a:t>
            </a:r>
            <a:r>
              <a:rPr lang="fr-CA" sz="2400" dirty="0"/>
              <a:t>, </a:t>
            </a:r>
            <a:r>
              <a:rPr lang="fr-CA" sz="2400" dirty="0" err="1"/>
              <a:t>economics</a:t>
            </a:r>
            <a:r>
              <a:rPr lang="fr-CA" sz="2400" dirty="0"/>
              <a:t>, Université de Montréal and </a:t>
            </a:r>
            <a:r>
              <a:rPr lang="fr-CA" sz="2400" dirty="0" err="1"/>
              <a:t>Fellow</a:t>
            </a:r>
            <a:r>
              <a:rPr lang="fr-CA" sz="2400" dirty="0"/>
              <a:t> CIRANO</a:t>
            </a:r>
          </a:p>
          <a:p>
            <a:r>
              <a:rPr lang="fr-CA" sz="2400" dirty="0" err="1"/>
              <a:t>November</a:t>
            </a:r>
            <a:r>
              <a:rPr lang="fr-CA" sz="2400" dirty="0"/>
              <a:t> 2024,Japan </a:t>
            </a:r>
          </a:p>
        </p:txBody>
      </p:sp>
    </p:spTree>
    <p:extLst>
      <p:ext uri="{BB962C8B-B14F-4D97-AF65-F5344CB8AC3E}">
        <p14:creationId xmlns:p14="http://schemas.microsoft.com/office/powerpoint/2010/main" val="77867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>
            <a:extLst>
              <a:ext uri="{FF2B5EF4-FFF2-40B4-BE49-F238E27FC236}">
                <a16:creationId xmlns:a16="http://schemas.microsoft.com/office/drawing/2014/main" id="{8DB87B7F-6C3C-494F-AD1B-82C967DE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276" y="623888"/>
            <a:ext cx="8484124" cy="1281112"/>
          </a:xfrm>
        </p:spPr>
        <p:txBody>
          <a:bodyPr>
            <a:normAutofit/>
          </a:bodyPr>
          <a:lstStyle/>
          <a:p>
            <a:r>
              <a:rPr lang="fr-FR" altLang="fr-FR" dirty="0" err="1"/>
              <a:t>Climate</a:t>
            </a:r>
            <a:r>
              <a:rPr lang="fr-FR" altLang="fr-FR" dirty="0"/>
              <a:t> Action </a:t>
            </a:r>
            <a:r>
              <a:rPr lang="fr-FR" altLang="fr-FR" dirty="0" err="1"/>
              <a:t>Incentive</a:t>
            </a:r>
            <a:r>
              <a:rPr lang="fr-FR" altLang="fr-FR" dirty="0"/>
              <a:t> Ontario </a:t>
            </a:r>
            <a:r>
              <a:rPr lang="fr-FR" altLang="fr-FR" dirty="0" err="1"/>
              <a:t>Alberta+BC+QC</a:t>
            </a:r>
            <a:r>
              <a:rPr lang="fr-FR" altLang="fr-FR" dirty="0"/>
              <a:t> </a:t>
            </a:r>
            <a:r>
              <a:rPr lang="fr-FR" altLang="fr-FR" dirty="0" err="1"/>
              <a:t>Payment</a:t>
            </a:r>
            <a:r>
              <a:rPr lang="fr-FR" altLang="fr-FR" dirty="0"/>
              <a:t> </a:t>
            </a:r>
            <a:r>
              <a:rPr lang="fr-FR" altLang="fr-FR" dirty="0" err="1"/>
              <a:t>amount</a:t>
            </a:r>
            <a:r>
              <a:rPr lang="fr-FR" altLang="fr-FR" dirty="0"/>
              <a:t>  </a:t>
            </a:r>
            <a:endParaRPr lang="fr-CA" alt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FA6DA3AF-893D-4F45-9574-16921DDDC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327844"/>
              </p:ext>
            </p:extLst>
          </p:nvPr>
        </p:nvGraphicFramePr>
        <p:xfrm>
          <a:off x="1055803" y="1905000"/>
          <a:ext cx="8210744" cy="4206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309">
                  <a:extLst>
                    <a:ext uri="{9D8B030D-6E8A-4147-A177-3AD203B41FA5}">
                      <a16:colId xmlns:a16="http://schemas.microsoft.com/office/drawing/2014/main" val="3656927794"/>
                    </a:ext>
                  </a:extLst>
                </a:gridCol>
                <a:gridCol w="1561339">
                  <a:extLst>
                    <a:ext uri="{9D8B030D-6E8A-4147-A177-3AD203B41FA5}">
                      <a16:colId xmlns:a16="http://schemas.microsoft.com/office/drawing/2014/main" val="1332620283"/>
                    </a:ext>
                  </a:extLst>
                </a:gridCol>
                <a:gridCol w="1866683">
                  <a:extLst>
                    <a:ext uri="{9D8B030D-6E8A-4147-A177-3AD203B41FA5}">
                      <a16:colId xmlns:a16="http://schemas.microsoft.com/office/drawing/2014/main" val="71945389"/>
                    </a:ext>
                  </a:extLst>
                </a:gridCol>
                <a:gridCol w="1576503">
                  <a:extLst>
                    <a:ext uri="{9D8B030D-6E8A-4147-A177-3AD203B41FA5}">
                      <a16:colId xmlns:a16="http://schemas.microsoft.com/office/drawing/2014/main" val="827725475"/>
                    </a:ext>
                  </a:extLst>
                </a:gridCol>
                <a:gridCol w="1234910">
                  <a:extLst>
                    <a:ext uri="{9D8B030D-6E8A-4147-A177-3AD203B41FA5}">
                      <a16:colId xmlns:a16="http://schemas.microsoft.com/office/drawing/2014/main" val="3424177622"/>
                    </a:ext>
                  </a:extLst>
                </a:gridCol>
              </a:tblGrid>
              <a:tr h="640284">
                <a:tc>
                  <a:txBody>
                    <a:bodyPr/>
                    <a:lstStyle/>
                    <a:p>
                      <a:r>
                        <a:rPr lang="fr-FR" sz="1800" dirty="0"/>
                        <a:t>Province</a:t>
                      </a:r>
                      <a:endParaRPr lang="fr-CA" sz="1800" dirty="0"/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Ontario</a:t>
                      </a:r>
                      <a:endParaRPr lang="fr-CA" sz="1800" dirty="0"/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Alberta</a:t>
                      </a:r>
                      <a:endParaRPr lang="fr-CA" sz="1800" dirty="0"/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BC</a:t>
                      </a:r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CA" sz="1800" dirty="0"/>
                        <a:t>Québec</a:t>
                      </a:r>
                    </a:p>
                  </a:txBody>
                  <a:tcPr marL="91443" marR="91443" marT="45735" marB="45735"/>
                </a:tc>
                <a:extLst>
                  <a:ext uri="{0D108BD9-81ED-4DB2-BD59-A6C34878D82A}">
                    <a16:rowId xmlns:a16="http://schemas.microsoft.com/office/drawing/2014/main" val="1159667530"/>
                  </a:ext>
                </a:extLst>
              </a:tr>
              <a:tr h="823224">
                <a:tc>
                  <a:txBody>
                    <a:bodyPr/>
                    <a:lstStyle/>
                    <a:p>
                      <a:r>
                        <a:rPr lang="fr-FR" sz="2400" dirty="0"/>
                        <a:t>Single 1st </a:t>
                      </a:r>
                      <a:r>
                        <a:rPr lang="fr-FR" sz="2400" dirty="0" err="1"/>
                        <a:t>adult</a:t>
                      </a:r>
                      <a:r>
                        <a:rPr lang="fr-FR" sz="2400" dirty="0"/>
                        <a:t> 2024$</a:t>
                      </a:r>
                    </a:p>
                    <a:p>
                      <a:r>
                        <a:rPr lang="fr-FR" sz="2400" dirty="0" err="1"/>
                        <a:t>Spouse</a:t>
                      </a:r>
                      <a:r>
                        <a:rPr lang="fr-FR" sz="2400" dirty="0"/>
                        <a:t> 50% of </a:t>
                      </a:r>
                      <a:r>
                        <a:rPr lang="fr-FR" sz="2400" dirty="0" err="1"/>
                        <a:t>this</a:t>
                      </a:r>
                      <a:endParaRPr lang="fr-CA" sz="2400" dirty="0"/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560</a:t>
                      </a:r>
                      <a:endParaRPr lang="fr-CA" sz="2400" dirty="0"/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900</a:t>
                      </a:r>
                      <a:endParaRPr lang="fr-CA" sz="2400" dirty="0"/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504</a:t>
                      </a:r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0</a:t>
                      </a:r>
                    </a:p>
                  </a:txBody>
                  <a:tcPr marL="91443" marR="91443" marT="45735" marB="45735"/>
                </a:tc>
                <a:extLst>
                  <a:ext uri="{0D108BD9-81ED-4DB2-BD59-A6C34878D82A}">
                    <a16:rowId xmlns:a16="http://schemas.microsoft.com/office/drawing/2014/main" val="166109183"/>
                  </a:ext>
                </a:extLst>
              </a:tr>
              <a:tr h="745583">
                <a:tc>
                  <a:txBody>
                    <a:bodyPr/>
                    <a:lstStyle/>
                    <a:p>
                      <a:r>
                        <a:rPr lang="fr-CA" sz="2400" dirty="0"/>
                        <a:t>Rural </a:t>
                      </a:r>
                      <a:r>
                        <a:rPr lang="fr-CA" sz="2400" dirty="0" err="1"/>
                        <a:t>supplement</a:t>
                      </a:r>
                      <a:endParaRPr lang="fr-CA" sz="2400" dirty="0"/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112</a:t>
                      </a:r>
                      <a:endParaRPr lang="fr-CA" sz="2400" dirty="0"/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180</a:t>
                      </a:r>
                      <a:endParaRPr lang="fr-CA" sz="2400" dirty="0"/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X</a:t>
                      </a:r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0</a:t>
                      </a:r>
                    </a:p>
                  </a:txBody>
                  <a:tcPr marL="91443" marR="91443" marT="45735" marB="45735"/>
                </a:tc>
                <a:extLst>
                  <a:ext uri="{0D108BD9-81ED-4DB2-BD59-A6C34878D82A}">
                    <a16:rowId xmlns:a16="http://schemas.microsoft.com/office/drawing/2014/main" val="1765219114"/>
                  </a:ext>
                </a:extLst>
              </a:tr>
              <a:tr h="1188915">
                <a:tc>
                  <a:txBody>
                    <a:bodyPr/>
                    <a:lstStyle/>
                    <a:p>
                      <a:r>
                        <a:rPr lang="fr-FR" sz="2400" dirty="0" err="1"/>
                        <a:t>Income</a:t>
                      </a:r>
                      <a:r>
                        <a:rPr lang="fr-FR" sz="2400" dirty="0"/>
                        <a:t> </a:t>
                      </a:r>
                      <a:r>
                        <a:rPr lang="fr-FR" sz="2400" dirty="0" err="1"/>
                        <a:t>targeting</a:t>
                      </a:r>
                      <a:endParaRPr lang="fr-FR" sz="2400" dirty="0"/>
                    </a:p>
                  </a:txBody>
                  <a:tcPr marL="91443" marR="91443" marT="45735" marB="4573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NONE</a:t>
                      </a:r>
                    </a:p>
                  </a:txBody>
                  <a:tcPr marL="91443" marR="91443" marT="45735" marB="45735"/>
                </a:tc>
                <a:tc hMerge="1">
                  <a:txBody>
                    <a:bodyPr/>
                    <a:lstStyle/>
                    <a:p>
                      <a:endParaRPr lang="fr-CA" sz="2400" dirty="0"/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YES  </a:t>
                      </a:r>
                    </a:p>
                    <a:p>
                      <a:r>
                        <a:rPr lang="fr-CA" sz="2400" dirty="0"/>
                        <a:t>2% of Y ≥ </a:t>
                      </a:r>
                      <a:r>
                        <a:rPr lang="fr-CA" sz="2400" dirty="0" err="1"/>
                        <a:t>treshold</a:t>
                      </a:r>
                      <a:endParaRPr lang="fr-CA" sz="2400" dirty="0"/>
                    </a:p>
                  </a:txBody>
                  <a:tcPr marL="91443" marR="91443" marT="45735" marB="45735"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--</a:t>
                      </a:r>
                    </a:p>
                  </a:txBody>
                  <a:tcPr marL="91443" marR="91443" marT="45735" marB="45735"/>
                </a:tc>
                <a:extLst>
                  <a:ext uri="{0D108BD9-81ED-4DB2-BD59-A6C34878D82A}">
                    <a16:rowId xmlns:a16="http://schemas.microsoft.com/office/drawing/2014/main" val="102290139"/>
                  </a:ext>
                </a:extLst>
              </a:tr>
            </a:tbl>
          </a:graphicData>
        </a:graphic>
      </p:graphicFrame>
      <p:sp>
        <p:nvSpPr>
          <p:cNvPr id="40997" name="Espace réservé du numéro de diapositive 3">
            <a:extLst>
              <a:ext uri="{FF2B5EF4-FFF2-40B4-BE49-F238E27FC236}">
                <a16:creationId xmlns:a16="http://schemas.microsoft.com/office/drawing/2014/main" id="{4AC2B5B4-DBD8-4CBC-BF5B-BAC82E52C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BD5B85-AAF1-4778-BC3D-4EDF51260872}" type="slidenum">
              <a:rPr lang="fr-FR" altLang="fr-FR" smtClean="0">
                <a:solidFill>
                  <a:srgbClr val="FEFF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>
              <a:solidFill>
                <a:srgbClr val="FE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501DB-8CD6-43A5-B96B-A8E0743C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3)PIT </a:t>
            </a:r>
            <a:r>
              <a:rPr lang="fr-CA" dirty="0" err="1"/>
              <a:t>Complexity</a:t>
            </a:r>
            <a:r>
              <a:rPr lang="fr-CA" dirty="0"/>
              <a:t> and Compliance</a:t>
            </a:r>
            <a:br>
              <a:rPr lang="fr-CA" dirty="0"/>
            </a:br>
            <a:r>
              <a:rPr lang="fr-CA" dirty="0"/>
              <a:t>i)background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54097-CA6E-40EB-B296-F7CECA3B2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14 sets of rates (federal, 10 provinces, 3 territories) setting bodies</a:t>
            </a:r>
          </a:p>
          <a:p>
            <a:r>
              <a:rPr lang="en-US" sz="2400" dirty="0"/>
              <a:t> federal Canada Revenue Agency (CRA)collects the federal, provincial and territorial PIT in all provinces and territories except in Québec where the provincial PIT is collected by Revenu Québec. So 2 PIT returns in Québec and provincial annexes elsewhere</a:t>
            </a:r>
          </a:p>
          <a:p>
            <a:r>
              <a:rPr lang="en-US" sz="2400" dirty="0"/>
              <a:t>Return due April 30</a:t>
            </a:r>
            <a:r>
              <a:rPr lang="en-US" sz="2400" baseline="30000" dirty="0"/>
              <a:t>th</a:t>
            </a:r>
            <a:endParaRPr lang="en-US" sz="2400" dirty="0"/>
          </a:p>
          <a:p>
            <a:r>
              <a:rPr lang="en-US" sz="2400" dirty="0"/>
              <a:t>NO prefilled (pre-populated) income tax return </a:t>
            </a:r>
          </a:p>
          <a:p>
            <a:pPr marL="0" indent="0">
              <a:buNone/>
            </a:pPr>
            <a:endParaRPr lang="fr-CA" u="sng" dirty="0"/>
          </a:p>
        </p:txBody>
      </p:sp>
    </p:spTree>
    <p:extLst>
      <p:ext uri="{BB962C8B-B14F-4D97-AF65-F5344CB8AC3E}">
        <p14:creationId xmlns:p14="http://schemas.microsoft.com/office/powerpoint/2010/main" val="119254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D7DB9-257F-452B-8F67-A156B45E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Increasing</a:t>
            </a:r>
            <a:r>
              <a:rPr lang="fr-FR" dirty="0"/>
              <a:t> PIT </a:t>
            </a:r>
            <a:r>
              <a:rPr lang="fr-FR" dirty="0" err="1"/>
              <a:t>diversity</a:t>
            </a:r>
            <a:r>
              <a:rPr lang="fr-FR" dirty="0"/>
              <a:t> in CRA provinces</a:t>
            </a:r>
            <a:endParaRPr lang="fr-CA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2C44D58-9CC0-4BC4-A37F-14FC00AAA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487586"/>
              </p:ext>
            </p:extLst>
          </p:nvPr>
        </p:nvGraphicFramePr>
        <p:xfrm>
          <a:off x="395926" y="1919893"/>
          <a:ext cx="1152898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624B68-15B0-4153-8921-B16300D2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154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4A20C-6069-4F8B-93A7-3A3DD66F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3)PIT </a:t>
            </a:r>
            <a:r>
              <a:rPr lang="fr-CA" dirty="0" err="1"/>
              <a:t>Complexity</a:t>
            </a:r>
            <a:r>
              <a:rPr lang="fr-CA" dirty="0"/>
              <a:t> and Compliance</a:t>
            </a:r>
            <a:br>
              <a:rPr lang="fr-CA" dirty="0"/>
            </a:br>
            <a:r>
              <a:rPr lang="fr-CA" dirty="0"/>
              <a:t>ii)</a:t>
            </a:r>
            <a:r>
              <a:rPr lang="fr-CA" dirty="0" err="1"/>
              <a:t>Complexity</a:t>
            </a:r>
            <a:r>
              <a:rPr lang="fr-CA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E5B629-9EAF-47B9-AF61-EA2C47E3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133600"/>
            <a:ext cx="11247120" cy="4592320"/>
          </a:xfrm>
        </p:spPr>
        <p:txBody>
          <a:bodyPr>
            <a:noAutofit/>
          </a:bodyPr>
          <a:lstStyle/>
          <a:p>
            <a:r>
              <a:rPr lang="fr-CA" sz="2400" dirty="0" err="1"/>
              <a:t>What</a:t>
            </a:r>
            <a:r>
              <a:rPr lang="fr-CA" sz="2400" dirty="0"/>
              <a:t>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complexity</a:t>
            </a:r>
            <a:r>
              <a:rPr lang="fr-CA" sz="2400" dirty="0"/>
              <a:t> ?</a:t>
            </a:r>
          </a:p>
          <a:p>
            <a:r>
              <a:rPr lang="fr-CA" sz="2400" b="1" dirty="0" err="1"/>
              <a:t>Ulph</a:t>
            </a:r>
            <a:r>
              <a:rPr lang="fr-CA" sz="2400" dirty="0"/>
              <a:t> 2013 </a:t>
            </a:r>
            <a:r>
              <a:rPr lang="fr-CA" sz="2400" dirty="0" err="1"/>
              <a:t>distinguishes</a:t>
            </a:r>
            <a:r>
              <a:rPr lang="fr-CA" sz="2400" dirty="0"/>
              <a:t> Design and </a:t>
            </a:r>
            <a:r>
              <a:rPr lang="fr-CA" sz="2400" dirty="0" err="1"/>
              <a:t>Operational</a:t>
            </a:r>
            <a:r>
              <a:rPr lang="fr-CA" sz="2400" dirty="0"/>
              <a:t> </a:t>
            </a:r>
            <a:r>
              <a:rPr lang="fr-CA" sz="2400" dirty="0" err="1"/>
              <a:t>Complexity</a:t>
            </a:r>
            <a:r>
              <a:rPr lang="fr-CA" sz="2400" dirty="0"/>
              <a:t> </a:t>
            </a:r>
          </a:p>
          <a:p>
            <a:r>
              <a:rPr lang="fr-CA" sz="2400" dirty="0"/>
              <a:t>Design </a:t>
            </a:r>
            <a:r>
              <a:rPr lang="fr-CA" sz="2400" dirty="0" err="1"/>
              <a:t>avoid</a:t>
            </a:r>
            <a:r>
              <a:rPr lang="fr-CA" sz="2400" dirty="0"/>
              <a:t> </a:t>
            </a:r>
            <a:r>
              <a:rPr lang="fr-CA" sz="2400" i="1" dirty="0" err="1">
                <a:solidFill>
                  <a:srgbClr val="C00000"/>
                </a:solidFill>
              </a:rPr>
              <a:t>unnecessary</a:t>
            </a:r>
            <a:r>
              <a:rPr lang="fr-CA" sz="2400" dirty="0"/>
              <a:t> </a:t>
            </a:r>
            <a:r>
              <a:rPr lang="fr-CA" sz="2400" dirty="0" err="1"/>
              <a:t>tax</a:t>
            </a:r>
            <a:r>
              <a:rPr lang="fr-CA" sz="2400" dirty="0"/>
              <a:t> </a:t>
            </a:r>
            <a:r>
              <a:rPr lang="fr-CA" sz="2400" dirty="0" err="1"/>
              <a:t>complexity</a:t>
            </a:r>
            <a:r>
              <a:rPr lang="fr-CA" sz="2400" dirty="0"/>
              <a:t> but </a:t>
            </a:r>
            <a:r>
              <a:rPr lang="fr-CA" sz="2400" dirty="0" err="1"/>
              <a:t>accept</a:t>
            </a:r>
            <a:r>
              <a:rPr lang="fr-CA" sz="2400" dirty="0"/>
              <a:t> </a:t>
            </a:r>
            <a:r>
              <a:rPr lang="fr-CA" sz="2400" i="1" dirty="0" err="1">
                <a:solidFill>
                  <a:srgbClr val="C00000"/>
                </a:solidFill>
              </a:rPr>
              <a:t>fundamental</a:t>
            </a:r>
            <a:r>
              <a:rPr lang="fr-CA" sz="2400" i="1" dirty="0">
                <a:solidFill>
                  <a:srgbClr val="C00000"/>
                </a:solidFill>
              </a:rPr>
              <a:t> </a:t>
            </a:r>
            <a:r>
              <a:rPr lang="fr-CA" sz="2400" dirty="0" err="1"/>
              <a:t>complexity</a:t>
            </a:r>
            <a:r>
              <a:rPr lang="fr-CA" sz="2400" dirty="0"/>
              <a:t> </a:t>
            </a:r>
          </a:p>
          <a:p>
            <a:r>
              <a:rPr lang="fr-CA" sz="2400" dirty="0" err="1"/>
              <a:t>Operational</a:t>
            </a:r>
            <a:r>
              <a:rPr lang="fr-CA" sz="2400" dirty="0"/>
              <a:t>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 err="1"/>
              <a:t>similar</a:t>
            </a:r>
            <a:r>
              <a:rPr lang="fr-CA" sz="2400" dirty="0"/>
              <a:t> to compliance </a:t>
            </a:r>
            <a:r>
              <a:rPr lang="fr-CA" sz="2400" dirty="0" err="1"/>
              <a:t>costs</a:t>
            </a:r>
            <a:r>
              <a:rPr lang="fr-CA" sz="2400" dirty="0"/>
              <a:t> </a:t>
            </a:r>
          </a:p>
          <a:p>
            <a:r>
              <a:rPr lang="fr-CA" sz="2400" dirty="0" err="1"/>
              <a:t>Measurement</a:t>
            </a:r>
            <a:r>
              <a:rPr lang="fr-CA" sz="2400" dirty="0"/>
              <a:t> </a:t>
            </a:r>
            <a:r>
              <a:rPr lang="fr-CA" sz="2400" dirty="0" err="1"/>
              <a:t>is</a:t>
            </a:r>
            <a:r>
              <a:rPr lang="fr-CA" sz="2400" dirty="0"/>
              <a:t> hard:  </a:t>
            </a:r>
            <a:r>
              <a:rPr lang="fr-CA" sz="2400" dirty="0" err="1"/>
              <a:t>readability</a:t>
            </a:r>
            <a:r>
              <a:rPr lang="fr-CA" sz="2400" dirty="0"/>
              <a:t> ? </a:t>
            </a:r>
          </a:p>
          <a:p>
            <a:r>
              <a:rPr lang="en-US" sz="2400" dirty="0"/>
              <a:t>Hoppe et al 2021 </a:t>
            </a:r>
            <a:r>
              <a:rPr lang="en-US" sz="2400" dirty="0" err="1"/>
              <a:t>TaxComplexity</a:t>
            </a:r>
            <a:r>
              <a:rPr lang="en-US" sz="2400" dirty="0"/>
              <a:t> Index (CIT): tax code complexity and tax framework complexity ( legislative/administrative processes of  a tax system) Survey of experts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8569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E0F7A-6011-4303-9E69-D1A8597D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Complexity</a:t>
            </a:r>
            <a:r>
              <a:rPr lang="fr-FR" dirty="0"/>
              <a:t> </a:t>
            </a:r>
            <a:r>
              <a:rPr lang="fr-FR" dirty="0" err="1"/>
              <a:t>Methodology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correlated</a:t>
            </a:r>
            <a:r>
              <a:rPr lang="fr-FR" dirty="0"/>
              <a:t> indices for Canada</a:t>
            </a:r>
            <a:endParaRPr lang="fr-CA" dirty="0"/>
          </a:p>
        </p:txBody>
      </p:sp>
      <p:sp>
        <p:nvSpPr>
          <p:cNvPr id="4" name="Zone de texte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/>
          <a:lstStyle/>
          <a:p>
            <a:pPr>
              <a:spcAft>
                <a:spcPts val="0"/>
              </a:spcAft>
            </a:pPr>
            <a:r>
              <a:rPr lang="en-CA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fr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542C71-0679-4FAC-A95E-56BCDF7C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14</a:t>
            </a:fld>
            <a:endParaRPr lang="fr-CA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8A100E5-8D75-41BB-AA00-BF81C9A83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66283"/>
              </p:ext>
            </p:extLst>
          </p:nvPr>
        </p:nvGraphicFramePr>
        <p:xfrm>
          <a:off x="1272618" y="1989055"/>
          <a:ext cx="9172282" cy="4049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825">
                  <a:extLst>
                    <a:ext uri="{9D8B030D-6E8A-4147-A177-3AD203B41FA5}">
                      <a16:colId xmlns:a16="http://schemas.microsoft.com/office/drawing/2014/main" val="3383190371"/>
                    </a:ext>
                  </a:extLst>
                </a:gridCol>
                <a:gridCol w="1751596">
                  <a:extLst>
                    <a:ext uri="{9D8B030D-6E8A-4147-A177-3AD203B41FA5}">
                      <a16:colId xmlns:a16="http://schemas.microsoft.com/office/drawing/2014/main" val="832039647"/>
                    </a:ext>
                  </a:extLst>
                </a:gridCol>
                <a:gridCol w="1759475">
                  <a:extLst>
                    <a:ext uri="{9D8B030D-6E8A-4147-A177-3AD203B41FA5}">
                      <a16:colId xmlns:a16="http://schemas.microsoft.com/office/drawing/2014/main" val="3654166266"/>
                    </a:ext>
                  </a:extLst>
                </a:gridCol>
                <a:gridCol w="2348082">
                  <a:extLst>
                    <a:ext uri="{9D8B030D-6E8A-4147-A177-3AD203B41FA5}">
                      <a16:colId xmlns:a16="http://schemas.microsoft.com/office/drawing/2014/main" val="4146718731"/>
                    </a:ext>
                  </a:extLst>
                </a:gridCol>
                <a:gridCol w="1616304">
                  <a:extLst>
                    <a:ext uri="{9D8B030D-6E8A-4147-A177-3AD203B41FA5}">
                      <a16:colId xmlns:a16="http://schemas.microsoft.com/office/drawing/2014/main" val="232041177"/>
                    </a:ext>
                  </a:extLst>
                </a:gridCol>
              </a:tblGrid>
              <a:tr h="14585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 err="1">
                          <a:effectLst/>
                        </a:rPr>
                        <a:t>Tax</a:t>
                      </a:r>
                      <a:r>
                        <a:rPr lang="fr-CA" sz="2400" dirty="0">
                          <a:effectLst/>
                        </a:rPr>
                        <a:t> </a:t>
                      </a:r>
                      <a:r>
                        <a:rPr lang="fr-CA" sz="2400" dirty="0" err="1">
                          <a:effectLst/>
                        </a:rPr>
                        <a:t>activity</a:t>
                      </a:r>
                      <a:r>
                        <a:rPr lang="fr-CA" sz="2400" dirty="0">
                          <a:effectLst/>
                        </a:rPr>
                        <a:t>: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Policy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Legal </a:t>
                      </a:r>
                      <a:r>
                        <a:rPr lang="fr-CA" sz="2400" dirty="0" err="1">
                          <a:effectLst/>
                        </a:rPr>
                        <a:t>framework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Administrative document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Compliance </a:t>
                      </a:r>
                      <a:r>
                        <a:rPr lang="fr-CA" sz="2400" dirty="0" err="1">
                          <a:effectLst/>
                        </a:rPr>
                        <a:t>activity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4092110"/>
                  </a:ext>
                </a:extLst>
              </a:tr>
              <a:tr h="1231802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18398714"/>
                  </a:ext>
                </a:extLst>
              </a:tr>
              <a:tr h="12318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r>
                        <a:rPr lang="fr-CA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4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measure</a:t>
                      </a:r>
                      <a:r>
                        <a:rPr lang="fr-CA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r>
                        <a:rPr lang="fr-C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expenditures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r>
                        <a:rPr lang="fr-C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r-CA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legal</a:t>
                      </a:r>
                      <a:r>
                        <a:rPr lang="fr-C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texts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r>
                        <a:rPr lang="fr-C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documents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Compliance </a:t>
                      </a:r>
                      <a:r>
                        <a:rPr lang="fr-CA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65338492"/>
                  </a:ext>
                </a:extLst>
              </a:tr>
            </a:tbl>
          </a:graphicData>
        </a:graphic>
      </p:graphicFrame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CC2165C-42BC-40EC-AB5E-03E1F36DF0B6}"/>
              </a:ext>
            </a:extLst>
          </p:cNvPr>
          <p:cNvSpPr/>
          <p:nvPr/>
        </p:nvSpPr>
        <p:spPr>
          <a:xfrm>
            <a:off x="2363821" y="3667328"/>
            <a:ext cx="7451388" cy="65000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321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34760-FDA4-4CA0-8F6A-34725F0DA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Complexity</a:t>
            </a:r>
            <a:r>
              <a:rPr lang="fr-FR" dirty="0"/>
              <a:t> Measurement-2</a:t>
            </a:r>
            <a:endParaRPr lang="fr-CA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7AE3CCD-2DC9-4861-B966-6DE01BE7A4B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7A9445-BE95-4C56-B92B-1A490023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786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FEF8E-E809-4085-854C-DB8DC684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Complexity</a:t>
            </a:r>
            <a:r>
              <a:rPr lang="fr-FR" dirty="0"/>
              <a:t> </a:t>
            </a:r>
            <a:r>
              <a:rPr lang="fr-FR" dirty="0" err="1"/>
              <a:t>Measurement</a:t>
            </a:r>
            <a:endParaRPr lang="fr-CA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FE3F6CB-433C-4101-8F9B-7ECC008BDB7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89212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7C9244-845E-442F-8269-BDB61542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234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2725F-359A-40C5-826F-0255A8AF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Complexity</a:t>
            </a:r>
            <a:r>
              <a:rPr lang="fr-FR" dirty="0"/>
              <a:t> </a:t>
            </a:r>
            <a:r>
              <a:rPr lang="fr-FR" dirty="0" err="1"/>
              <a:t>measurement</a:t>
            </a:r>
            <a:r>
              <a:rPr lang="fr-FR" dirty="0"/>
              <a:t> -3</a:t>
            </a:r>
            <a:endParaRPr lang="fr-CA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5394937-E862-4F54-B575-35F32B193CA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5A4597-AECD-443D-A9E4-53DDA26D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1421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F0C7C-DFEB-4A22-B599-F402684A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Measuring</a:t>
            </a:r>
            <a:r>
              <a:rPr lang="fr-FR" dirty="0"/>
              <a:t> Compliance </a:t>
            </a:r>
            <a:r>
              <a:rPr lang="fr-FR" dirty="0" err="1"/>
              <a:t>costs</a:t>
            </a:r>
            <a:r>
              <a:rPr lang="fr-FR" dirty="0"/>
              <a:t> </a:t>
            </a:r>
            <a:r>
              <a:rPr lang="fr-FR" dirty="0" err="1"/>
              <a:t>History</a:t>
            </a:r>
            <a:r>
              <a:rPr lang="fr-FR" dirty="0"/>
              <a:t> of </a:t>
            </a:r>
            <a:r>
              <a:rPr lang="fr-FR" dirty="0" err="1"/>
              <a:t>thought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269A9E-0E05-4154-8D50-6FADA4B2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First </a:t>
            </a:r>
            <a:r>
              <a:rPr lang="fr-FR" sz="2400" dirty="0" err="1"/>
              <a:t>studies</a:t>
            </a:r>
            <a:r>
              <a:rPr lang="fr-FR" sz="2400" dirty="0"/>
              <a:t> in the 1930s :</a:t>
            </a:r>
            <a:r>
              <a:rPr lang="fr-FR" sz="2400" dirty="0" err="1"/>
              <a:t>stopwatch</a:t>
            </a:r>
            <a:r>
              <a:rPr lang="fr-FR" sz="2400" dirty="0"/>
              <a:t> time and motion </a:t>
            </a:r>
            <a:r>
              <a:rPr lang="fr-FR" sz="2400" dirty="0" err="1"/>
              <a:t>studies</a:t>
            </a:r>
            <a:r>
              <a:rPr lang="fr-FR" sz="2400" dirty="0"/>
              <a:t> of </a:t>
            </a:r>
            <a:r>
              <a:rPr lang="fr-FR" sz="2400" dirty="0" err="1"/>
              <a:t>cashiers</a:t>
            </a:r>
            <a:r>
              <a:rPr lang="fr-FR" sz="2400" dirty="0"/>
              <a:t> </a:t>
            </a:r>
            <a:r>
              <a:rPr lang="fr-FR" sz="2400" dirty="0" err="1"/>
              <a:t>collecting</a:t>
            </a:r>
            <a:r>
              <a:rPr lang="fr-FR" sz="2400" dirty="0"/>
              <a:t> </a:t>
            </a:r>
            <a:r>
              <a:rPr lang="fr-FR" sz="2400" dirty="0" err="1"/>
              <a:t>retail</a:t>
            </a:r>
            <a:r>
              <a:rPr lang="fr-FR" sz="2400" dirty="0"/>
              <a:t> sales taxes in the US states</a:t>
            </a:r>
          </a:p>
          <a:p>
            <a:r>
              <a:rPr lang="fr-FR" sz="2400" dirty="0" err="1"/>
              <a:t>Cedric</a:t>
            </a:r>
            <a:r>
              <a:rPr lang="fr-FR" sz="2400" dirty="0"/>
              <a:t> Sandford </a:t>
            </a:r>
            <a:r>
              <a:rPr lang="fr-FR" sz="2400" dirty="0" err="1"/>
              <a:t>is</a:t>
            </a:r>
            <a:r>
              <a:rPr lang="fr-FR" sz="2400" dirty="0"/>
              <a:t> the </a:t>
            </a:r>
            <a:r>
              <a:rPr lang="fr-FR" sz="2400" dirty="0" err="1"/>
              <a:t>pioneer</a:t>
            </a:r>
            <a:r>
              <a:rPr lang="fr-FR" sz="2400" dirty="0"/>
              <a:t> post WWII </a:t>
            </a:r>
            <a:r>
              <a:rPr lang="fr-FR" sz="2400" dirty="0" err="1"/>
              <a:t>using</a:t>
            </a:r>
            <a:r>
              <a:rPr lang="fr-FR" sz="2400" dirty="0"/>
              <a:t> </a:t>
            </a:r>
            <a:r>
              <a:rPr lang="fr-FR" sz="2400" dirty="0" err="1"/>
              <a:t>surveys</a:t>
            </a:r>
            <a:r>
              <a:rPr lang="fr-FR" sz="2400" dirty="0"/>
              <a:t> </a:t>
            </a:r>
            <a:r>
              <a:rPr lang="fr-FR" sz="2400" dirty="0" err="1"/>
              <a:t>rather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direct observations </a:t>
            </a:r>
          </a:p>
          <a:p>
            <a:r>
              <a:rPr lang="fr-FR" sz="2400" dirty="0" err="1"/>
              <a:t>Australian</a:t>
            </a:r>
            <a:r>
              <a:rPr lang="fr-FR" sz="2400" dirty="0"/>
              <a:t> scholars Evans Pope </a:t>
            </a:r>
            <a:r>
              <a:rPr lang="fr-FR" sz="2400" dirty="0" err="1"/>
              <a:t>Tran</a:t>
            </a:r>
            <a:r>
              <a:rPr lang="fr-FR" sz="2400" dirty="0"/>
              <a:t>- Nam </a:t>
            </a:r>
          </a:p>
          <a:p>
            <a:r>
              <a:rPr lang="fr-FR" sz="2400" dirty="0"/>
              <a:t>Move </a:t>
            </a:r>
            <a:r>
              <a:rPr lang="fr-FR" sz="2400" dirty="0" err="1"/>
              <a:t>away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measurement</a:t>
            </a:r>
            <a:r>
              <a:rPr lang="fr-FR" sz="2400" dirty="0"/>
              <a:t> to </a:t>
            </a:r>
            <a:r>
              <a:rPr lang="fr-FR" sz="2400" dirty="0" err="1"/>
              <a:t>actionable</a:t>
            </a:r>
            <a:r>
              <a:rPr lang="fr-FR" sz="2400" dirty="0"/>
              <a:t> changes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98919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iii)Measuring Compliance Costs -Methodology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8413" y="1696824"/>
            <a:ext cx="11199043" cy="4148410"/>
          </a:xfrm>
        </p:spPr>
        <p:txBody>
          <a:bodyPr>
            <a:noAutofit/>
          </a:bodyPr>
          <a:lstStyle/>
          <a:p>
            <a:r>
              <a:rPr lang="en-CA" sz="2400" dirty="0"/>
              <a:t>Need to collect own data thus</a:t>
            </a:r>
          </a:p>
          <a:p>
            <a:pPr lvl="1"/>
            <a:r>
              <a:rPr lang="en-CA" sz="2400" dirty="0"/>
              <a:t>Choice of survey type :face to face…internet</a:t>
            </a:r>
          </a:p>
          <a:p>
            <a:pPr lvl="1"/>
            <a:r>
              <a:rPr lang="en-CA" sz="2400" dirty="0"/>
              <a:t>Choice of survey period: risk of unique costs</a:t>
            </a:r>
          </a:p>
          <a:p>
            <a:pPr lvl="1"/>
            <a:r>
              <a:rPr lang="en-CA" sz="2400" dirty="0"/>
              <a:t>Choice of object: one or several taxes</a:t>
            </a:r>
          </a:p>
          <a:p>
            <a:pPr lvl="1"/>
            <a:r>
              <a:rPr lang="en-CA" sz="2400" dirty="0"/>
              <a:t>Choice of geography: region country multi- country</a:t>
            </a:r>
          </a:p>
          <a:p>
            <a:r>
              <a:rPr lang="en-CA" sz="2400" dirty="0"/>
              <a:t>Individuals: Valuation of time: observed wage gross or net, imputed wage, no wage</a:t>
            </a:r>
          </a:p>
          <a:p>
            <a:r>
              <a:rPr lang="en-CA" sz="2400" dirty="0"/>
              <a:t>Business: Accounting or taxation costs; In-house or Outside work</a:t>
            </a:r>
          </a:p>
          <a:p>
            <a:r>
              <a:rPr lang="en-CA" sz="2400" dirty="0"/>
              <a:t>Both: costs linked to tax compliance or tax optimisation linked to tax avoidance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63422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C3C37-BA01-4C7E-B0EF-44F2114D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87FC4-E9E5-4A45-BF3D-D30F1EC39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560" y="2133600"/>
            <a:ext cx="10326052" cy="377762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3100" dirty="0"/>
              <a:t>Background information on Canada 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3100" dirty="0"/>
              <a:t>Carbon taxation of end user :a </a:t>
            </a:r>
            <a:r>
              <a:rPr lang="fr-CA" sz="3100" dirty="0" err="1"/>
              <a:t>Ponzy</a:t>
            </a:r>
            <a:r>
              <a:rPr lang="fr-CA" sz="3100" dirty="0"/>
              <a:t> </a:t>
            </a:r>
            <a:r>
              <a:rPr lang="fr-CA" sz="3100" dirty="0" err="1"/>
              <a:t>scheme</a:t>
            </a:r>
            <a:r>
              <a:rPr lang="fr-CA" sz="3100" dirty="0"/>
              <a:t> or a </a:t>
            </a:r>
            <a:r>
              <a:rPr lang="fr-CA" sz="3100" dirty="0" err="1"/>
              <a:t>Slutsky</a:t>
            </a:r>
            <a:r>
              <a:rPr lang="fr-CA" sz="3100" dirty="0"/>
              <a:t> </a:t>
            </a:r>
            <a:r>
              <a:rPr lang="fr-CA" sz="3100" dirty="0" err="1"/>
              <a:t>equivalence</a:t>
            </a:r>
            <a:endParaRPr lang="fr-CA" sz="3100" dirty="0"/>
          </a:p>
          <a:p>
            <a:pPr marL="514350" indent="-514350">
              <a:buFont typeface="+mj-lt"/>
              <a:buAutoNum type="arabicPeriod"/>
            </a:pPr>
            <a:r>
              <a:rPr lang="fr-CA" sz="3400" dirty="0" err="1"/>
              <a:t>Personal</a:t>
            </a:r>
            <a:r>
              <a:rPr lang="fr-CA" sz="3400" dirty="0"/>
              <a:t> </a:t>
            </a:r>
            <a:r>
              <a:rPr lang="fr-CA" sz="3400" dirty="0" err="1"/>
              <a:t>Income</a:t>
            </a:r>
            <a:r>
              <a:rPr lang="fr-CA" sz="3400" dirty="0"/>
              <a:t> Taxation PIT: </a:t>
            </a:r>
            <a:r>
              <a:rPr lang="fr-CA" sz="3400" dirty="0" err="1"/>
              <a:t>complexity</a:t>
            </a:r>
            <a:r>
              <a:rPr lang="fr-CA" sz="3400" dirty="0"/>
              <a:t> and compliance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fr-CA" sz="2800" dirty="0"/>
              <a:t>Background</a:t>
            </a:r>
          </a:p>
          <a:p>
            <a:pPr marL="1028700" lvl="1" indent="-571500">
              <a:buFont typeface="+mj-lt"/>
              <a:buAutoNum type="romanUcPeriod"/>
            </a:pPr>
            <a:r>
              <a:rPr lang="fr-CA" sz="2800" dirty="0" err="1"/>
              <a:t>Measuring</a:t>
            </a:r>
            <a:r>
              <a:rPr lang="fr-CA" sz="2800" dirty="0"/>
              <a:t> </a:t>
            </a:r>
            <a:r>
              <a:rPr lang="fr-CA" sz="2800" dirty="0" err="1"/>
              <a:t>Complexity</a:t>
            </a:r>
            <a:endParaRPr lang="fr-CA" sz="2800" dirty="0"/>
          </a:p>
          <a:p>
            <a:pPr marL="1028700" lvl="1" indent="-571500">
              <a:buFont typeface="+mj-lt"/>
              <a:buAutoNum type="romanUcPeriod"/>
            </a:pPr>
            <a:r>
              <a:rPr lang="fr-CA" sz="2800" dirty="0" err="1"/>
              <a:t>Measuring</a:t>
            </a:r>
            <a:r>
              <a:rPr lang="fr-CA" sz="2800" dirty="0"/>
              <a:t> Compliance </a:t>
            </a:r>
            <a:r>
              <a:rPr lang="fr-CA" sz="2800" dirty="0" err="1"/>
              <a:t>costs</a:t>
            </a:r>
            <a:r>
              <a:rPr lang="fr-CA" sz="2800" dirty="0"/>
              <a:t>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fr-CA" sz="2800" dirty="0" err="1"/>
              <a:t>Combining</a:t>
            </a:r>
            <a:r>
              <a:rPr lang="fr-CA" sz="2800" dirty="0"/>
              <a:t> </a:t>
            </a:r>
            <a:r>
              <a:rPr lang="fr-CA" sz="2800" dirty="0" err="1"/>
              <a:t>measurements</a:t>
            </a:r>
            <a:r>
              <a:rPr lang="fr-CA" sz="2800" dirty="0"/>
              <a:t>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fr-CA" sz="2800" dirty="0"/>
              <a:t>More compliance </a:t>
            </a:r>
            <a:r>
              <a:rPr lang="fr-CA" sz="2800" dirty="0" err="1"/>
              <a:t>costs</a:t>
            </a:r>
            <a:r>
              <a:rPr lang="fr-CA" sz="2800" dirty="0"/>
              <a:t> </a:t>
            </a:r>
            <a:r>
              <a:rPr lang="fr-CA" sz="2800" dirty="0" err="1"/>
              <a:t>results</a:t>
            </a:r>
            <a:endParaRPr lang="fr-CA" sz="2800" dirty="0"/>
          </a:p>
          <a:p>
            <a:pPr marL="514350" indent="-514350">
              <a:buFont typeface="+mj-lt"/>
              <a:buAutoNum type="arabicPeriod"/>
            </a:pPr>
            <a:r>
              <a:rPr lang="fr-CA" sz="3100" dirty="0"/>
              <a:t>Fiscal </a:t>
            </a:r>
            <a:r>
              <a:rPr lang="fr-CA" sz="3100" dirty="0" err="1"/>
              <a:t>federalism</a:t>
            </a:r>
            <a:r>
              <a:rPr lang="fr-CA" sz="3100" dirty="0"/>
              <a:t> ; </a:t>
            </a:r>
            <a:r>
              <a:rPr lang="fr-CA" sz="3100" dirty="0" err="1"/>
              <a:t>emerging</a:t>
            </a:r>
            <a:r>
              <a:rPr lang="fr-CA" sz="3100" dirty="0"/>
              <a:t> issues  </a:t>
            </a:r>
          </a:p>
        </p:txBody>
      </p:sp>
    </p:spTree>
    <p:extLst>
      <p:ext uri="{BB962C8B-B14F-4D97-AF65-F5344CB8AC3E}">
        <p14:creationId xmlns:p14="http://schemas.microsoft.com/office/powerpoint/2010/main" val="4028941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452C5-8BFC-4934-A3AB-999ADF04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97964"/>
            <a:ext cx="8911687" cy="820131"/>
          </a:xfrm>
        </p:spPr>
        <p:txBody>
          <a:bodyPr/>
          <a:lstStyle/>
          <a:p>
            <a:r>
              <a:rPr lang="fr-FR" dirty="0" err="1"/>
              <a:t>Surveys</a:t>
            </a:r>
            <a:r>
              <a:rPr lang="fr-FR" dirty="0"/>
              <a:t>, PIT, </a:t>
            </a:r>
            <a:r>
              <a:rPr lang="fr-FR" dirty="0" err="1"/>
              <a:t>Canada,adults</a:t>
            </a:r>
            <a:r>
              <a:rPr lang="fr-FR" dirty="0"/>
              <a:t> </a:t>
            </a:r>
            <a:endParaRPr lang="fr-CA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077397A-5F74-45FE-8F41-4825441842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752432"/>
              </p:ext>
            </p:extLst>
          </p:nvPr>
        </p:nvGraphicFramePr>
        <p:xfrm>
          <a:off x="456952" y="802960"/>
          <a:ext cx="11585542" cy="605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937">
                  <a:extLst>
                    <a:ext uri="{9D8B030D-6E8A-4147-A177-3AD203B41FA5}">
                      <a16:colId xmlns:a16="http://schemas.microsoft.com/office/drawing/2014/main" val="3159217398"/>
                    </a:ext>
                  </a:extLst>
                </a:gridCol>
                <a:gridCol w="2605871">
                  <a:extLst>
                    <a:ext uri="{9D8B030D-6E8A-4147-A177-3AD203B41FA5}">
                      <a16:colId xmlns:a16="http://schemas.microsoft.com/office/drawing/2014/main" val="1975728239"/>
                    </a:ext>
                  </a:extLst>
                </a:gridCol>
                <a:gridCol w="428191">
                  <a:extLst>
                    <a:ext uri="{9D8B030D-6E8A-4147-A177-3AD203B41FA5}">
                      <a16:colId xmlns:a16="http://schemas.microsoft.com/office/drawing/2014/main" val="2165558416"/>
                    </a:ext>
                  </a:extLst>
                </a:gridCol>
                <a:gridCol w="2023384">
                  <a:extLst>
                    <a:ext uri="{9D8B030D-6E8A-4147-A177-3AD203B41FA5}">
                      <a16:colId xmlns:a16="http://schemas.microsoft.com/office/drawing/2014/main" val="3776829585"/>
                    </a:ext>
                  </a:extLst>
                </a:gridCol>
                <a:gridCol w="2683569">
                  <a:extLst>
                    <a:ext uri="{9D8B030D-6E8A-4147-A177-3AD203B41FA5}">
                      <a16:colId xmlns:a16="http://schemas.microsoft.com/office/drawing/2014/main" val="2728470169"/>
                    </a:ext>
                  </a:extLst>
                </a:gridCol>
                <a:gridCol w="2223590">
                  <a:extLst>
                    <a:ext uri="{9D8B030D-6E8A-4147-A177-3AD203B41FA5}">
                      <a16:colId xmlns:a16="http://schemas.microsoft.com/office/drawing/2014/main" val="3476438693"/>
                    </a:ext>
                  </a:extLst>
                </a:gridCol>
              </a:tblGrid>
              <a:tr h="1549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Study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Vaillancourt(1989)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Vaillancourt, Roy-Cesar Barros(2013) 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Vaillancourt, Roy-Cesar Barros(2013) 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err="1">
                          <a:effectLst/>
                        </a:rPr>
                        <a:t>Grine</a:t>
                      </a:r>
                      <a:r>
                        <a:rPr lang="en-CA" sz="2000" dirty="0">
                          <a:effectLst/>
                        </a:rPr>
                        <a:t>, Vaillancourt (2023)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Vaillancourt, Li (2024)</a:t>
                      </a:r>
                      <a:endParaRPr lang="fr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675170"/>
                  </a:ext>
                </a:extLst>
              </a:tr>
              <a:tr h="6132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Tax year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1985-1986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2007-2008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2007-2008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2018-2019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2022-2023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660419"/>
                  </a:ext>
                </a:extLst>
              </a:tr>
              <a:tr h="12286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collection method 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Face to face interviews  05-06 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Phone survey   </a:t>
                      </a:r>
                      <a:endParaRPr lang="fr-CA" sz="2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04-05 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Phone survey   </a:t>
                      </a:r>
                      <a:endParaRPr lang="fr-CA" sz="2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04-05 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Internet panel ,  05-06 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Internet panel  ,  05 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5280408"/>
                  </a:ext>
                </a:extLst>
              </a:tr>
              <a:tr h="6859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N= 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1682</a:t>
                      </a:r>
                      <a:endParaRPr lang="fr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2000</a:t>
                      </a:r>
                      <a:endParaRPr lang="fr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2000</a:t>
                      </a:r>
                      <a:endParaRPr lang="fr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2 669</a:t>
                      </a:r>
                      <a:endParaRPr lang="fr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effectLst/>
                        </a:rPr>
                        <a:t>1 523 </a:t>
                      </a:r>
                      <a:endParaRPr lang="fr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273400"/>
                  </a:ext>
                </a:extLst>
              </a:tr>
              <a:tr h="762360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</a:t>
                      </a:r>
                      <a:r>
                        <a:rPr lang="fr-C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mode : 1)</a:t>
                      </a:r>
                      <a:r>
                        <a:rPr lang="fr-CA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yourself</a:t>
                      </a:r>
                      <a:r>
                        <a:rPr lang="fr-C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2) </a:t>
                      </a:r>
                      <a:r>
                        <a:rPr lang="fr-CA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friend</a:t>
                      </a:r>
                      <a:r>
                        <a:rPr lang="fr-C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fr-CA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</a:t>
                      </a:r>
                      <a:r>
                        <a:rPr lang="fr-C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unpaid</a:t>
                      </a:r>
                      <a:r>
                        <a:rPr lang="fr-C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; 3) </a:t>
                      </a:r>
                      <a:r>
                        <a:rPr lang="fr-CA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paid</a:t>
                      </a:r>
                      <a:r>
                        <a:rPr lang="fr-C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prepare</a:t>
                      </a:r>
                      <a:r>
                        <a:rPr lang="fr-C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2601972"/>
                  </a:ext>
                </a:extLst>
              </a:tr>
              <a:tr h="1215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fr-CA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Yourself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 </a:t>
                      </a:r>
                      <a:r>
                        <a:rPr lang="fr-CA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implicit</a:t>
                      </a:r>
                      <a:r>
                        <a:rPr lang="fr-C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Explicit </a:t>
                      </a:r>
                      <a:r>
                        <a:rPr lang="fr-CA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r>
                        <a:rPr lang="fr-C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fr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PC or internet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Paid</a:t>
                      </a:r>
                      <a:r>
                        <a:rPr lang="fr-C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free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920107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BBAFC9-0F77-4A32-84F7-9A0643D8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449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FABFF-4A33-489F-862C-F759C38A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Surveys</a:t>
            </a:r>
            <a:r>
              <a:rPr lang="fr-FR" dirty="0"/>
              <a:t> PIT-2</a:t>
            </a:r>
            <a:endParaRPr lang="fr-CA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FA064C6-AF9B-46C1-9B86-361D77406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01771"/>
              </p:ext>
            </p:extLst>
          </p:nvPr>
        </p:nvGraphicFramePr>
        <p:xfrm>
          <a:off x="113122" y="1613218"/>
          <a:ext cx="10746557" cy="4906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183">
                  <a:extLst>
                    <a:ext uri="{9D8B030D-6E8A-4147-A177-3AD203B41FA5}">
                      <a16:colId xmlns:a16="http://schemas.microsoft.com/office/drawing/2014/main" val="1324326191"/>
                    </a:ext>
                  </a:extLst>
                </a:gridCol>
                <a:gridCol w="2165407">
                  <a:extLst>
                    <a:ext uri="{9D8B030D-6E8A-4147-A177-3AD203B41FA5}">
                      <a16:colId xmlns:a16="http://schemas.microsoft.com/office/drawing/2014/main" val="1585726484"/>
                    </a:ext>
                  </a:extLst>
                </a:gridCol>
                <a:gridCol w="5755967">
                  <a:extLst>
                    <a:ext uri="{9D8B030D-6E8A-4147-A177-3AD203B41FA5}">
                      <a16:colId xmlns:a16="http://schemas.microsoft.com/office/drawing/2014/main" val="3591013449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1985 and 2007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2018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2022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541074"/>
                  </a:ext>
                </a:extLst>
              </a:tr>
              <a:tr h="43513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i="1" u="sng" dirty="0">
                          <a:effectLst/>
                        </a:rPr>
                        <a:t>Three </a:t>
                      </a:r>
                      <a:r>
                        <a:rPr lang="en-CA" sz="1800" u="sng" dirty="0">
                          <a:effectLst/>
                        </a:rPr>
                        <a:t>questions on time</a:t>
                      </a:r>
                      <a:endParaRPr lang="fr-CA" sz="1800" u="sng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Time sorting &amp; preparing documents</a:t>
                      </a:r>
                      <a:endParaRPr lang="fr-CA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Time gathering information</a:t>
                      </a:r>
                      <a:endParaRPr lang="fr-CA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Time filling the tax return(s)</a:t>
                      </a:r>
                      <a:endParaRPr lang="fr-CA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i="1" u="sng" dirty="0">
                          <a:effectLst/>
                        </a:rPr>
                        <a:t>One </a:t>
                      </a:r>
                      <a:r>
                        <a:rPr lang="en-CA" sz="1800" u="sng" dirty="0">
                          <a:effectLst/>
                        </a:rPr>
                        <a:t>question on</a:t>
                      </a:r>
                      <a:r>
                        <a:rPr lang="en-CA" sz="1800" dirty="0">
                          <a:effectLst/>
                        </a:rPr>
                        <a:t> amount paid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 in total</a:t>
                      </a:r>
                      <a:endParaRPr lang="fr-CA" sz="18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83" marR="546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u="sng" dirty="0">
                          <a:effectLst/>
                        </a:rPr>
                        <a:t>One</a:t>
                      </a:r>
                      <a:r>
                        <a:rPr lang="en-CA" sz="1800" dirty="0">
                          <a:effectLst/>
                        </a:rPr>
                        <a:t> question </a:t>
                      </a:r>
                      <a:endParaRPr lang="fr-CA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How much money and time was required for this task? </a:t>
                      </a:r>
                      <a:r>
                        <a:rPr lang="en-CA" sz="1800" i="1" dirty="0">
                          <a:effectLst/>
                        </a:rPr>
                        <a:t>with space for responses of time and $ </a:t>
                      </a:r>
                      <a:endParaRPr lang="fr-CA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83" marR="546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u="sng" dirty="0">
                          <a:effectLst/>
                        </a:rPr>
                        <a:t>Two </a:t>
                      </a:r>
                      <a:r>
                        <a:rPr lang="en-CA" sz="1800" dirty="0">
                          <a:effectLst/>
                        </a:rPr>
                        <a:t>questions </a:t>
                      </a:r>
                      <a:endParaRPr lang="fr-CA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TIME: How much time did you need to spend to prepare and file your 2022 personal income tax return(s)?  List like 1985-2007.</a:t>
                      </a:r>
                      <a:endParaRPr lang="fr-CA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$ How much did you spend (for software, for tax preparer services) to be able to prepare</a:t>
                      </a:r>
                      <a:endParaRPr lang="fr-CA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your 2022 personal income tax return?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683" marR="54683" marT="0" marB="0"/>
                </a:tc>
                <a:extLst>
                  <a:ext uri="{0D108BD9-81ED-4DB2-BD59-A6C34878D82A}">
                    <a16:rowId xmlns:a16="http://schemas.microsoft.com/office/drawing/2014/main" val="3367176893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BC5D6F-B3EA-4D6D-8861-FCBDDF25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261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65EAE-2A1A-462D-ADE7-FB6B6909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Static</a:t>
            </a:r>
            <a:r>
              <a:rPr lang="fr-FR" dirty="0"/>
              <a:t> </a:t>
            </a:r>
            <a:r>
              <a:rPr lang="fr-FR" dirty="0" err="1"/>
              <a:t>findings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245873-50BA-43B5-8BC4-97F530E58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520" y="2133600"/>
            <a:ext cx="10011092" cy="3777622"/>
          </a:xfrm>
        </p:spPr>
        <p:txBody>
          <a:bodyPr>
            <a:normAutofit/>
          </a:bodyPr>
          <a:lstStyle/>
          <a:p>
            <a:r>
              <a:rPr lang="fr-FR" sz="2800" dirty="0" err="1"/>
              <a:t>Two</a:t>
            </a:r>
            <a:r>
              <a:rPr lang="fr-FR" sz="2800" dirty="0"/>
              <a:t> </a:t>
            </a:r>
            <a:r>
              <a:rPr lang="fr-FR" sz="2800" dirty="0" err="1"/>
              <a:t>universal</a:t>
            </a:r>
            <a:r>
              <a:rPr lang="fr-FR" sz="2800" dirty="0"/>
              <a:t> </a:t>
            </a:r>
            <a:r>
              <a:rPr lang="fr-FR" sz="2800" dirty="0" err="1"/>
              <a:t>findings</a:t>
            </a:r>
            <a:endParaRPr lang="fr-FR" sz="2800" dirty="0"/>
          </a:p>
          <a:p>
            <a:pPr lvl="1"/>
            <a:r>
              <a:rPr lang="fr-FR" sz="2600" dirty="0" err="1"/>
              <a:t>Regressivity</a:t>
            </a:r>
            <a:r>
              <a:rPr lang="fr-FR" sz="2600" dirty="0"/>
              <a:t> of compliance </a:t>
            </a:r>
            <a:r>
              <a:rPr lang="fr-FR" sz="2600" dirty="0" err="1"/>
              <a:t>costs</a:t>
            </a:r>
            <a:r>
              <a:rPr lang="fr-FR" sz="2600" dirty="0"/>
              <a:t> : ratio of CC/</a:t>
            </a:r>
            <a:r>
              <a:rPr lang="fr-FR" sz="2600" dirty="0" err="1"/>
              <a:t>income</a:t>
            </a:r>
            <a:r>
              <a:rPr lang="fr-FR" sz="2600" dirty="0"/>
              <a:t>  </a:t>
            </a:r>
            <a:r>
              <a:rPr lang="fr-FR" sz="2600" dirty="0" err="1"/>
              <a:t>is</a:t>
            </a:r>
            <a:r>
              <a:rPr lang="fr-FR" sz="2600" dirty="0"/>
              <a:t> </a:t>
            </a:r>
            <a:r>
              <a:rPr lang="fr-FR" sz="2600" dirty="0" err="1"/>
              <a:t>decreasing</a:t>
            </a:r>
            <a:endParaRPr lang="fr-FR" sz="2600" dirty="0"/>
          </a:p>
          <a:p>
            <a:pPr lvl="1"/>
            <a:r>
              <a:rPr lang="fr-FR" sz="2600" dirty="0" err="1"/>
              <a:t>Higher</a:t>
            </a:r>
            <a:r>
              <a:rPr lang="fr-FR" sz="2600" dirty="0"/>
              <a:t> </a:t>
            </a:r>
            <a:r>
              <a:rPr lang="fr-FR" sz="2600" dirty="0" err="1"/>
              <a:t>costs</a:t>
            </a:r>
            <a:r>
              <a:rPr lang="fr-FR" sz="2600" dirty="0"/>
              <a:t> for self </a:t>
            </a:r>
            <a:r>
              <a:rPr lang="fr-FR" sz="2600" dirty="0" err="1"/>
              <a:t>employed</a:t>
            </a:r>
            <a:r>
              <a:rPr lang="fr-FR" sz="2600" dirty="0"/>
              <a:t>  </a:t>
            </a:r>
          </a:p>
          <a:p>
            <a:r>
              <a:rPr lang="fr-FR" sz="2800" dirty="0"/>
              <a:t>Canada</a:t>
            </a:r>
          </a:p>
          <a:p>
            <a:pPr lvl="1"/>
            <a:r>
              <a:rPr lang="fr-FR" sz="2600" dirty="0" err="1"/>
              <a:t>Rental</a:t>
            </a:r>
            <a:r>
              <a:rPr lang="fr-FR" sz="2600" dirty="0"/>
              <a:t> </a:t>
            </a:r>
            <a:r>
              <a:rPr lang="fr-FR" sz="2600" dirty="0" err="1"/>
              <a:t>owners</a:t>
            </a:r>
            <a:r>
              <a:rPr lang="fr-FR" sz="2600" dirty="0"/>
              <a:t> face </a:t>
            </a:r>
            <a:r>
              <a:rPr lang="fr-FR" sz="2600" dirty="0" err="1"/>
              <a:t>higher</a:t>
            </a:r>
            <a:r>
              <a:rPr lang="fr-FR" sz="2600" dirty="0"/>
              <a:t> </a:t>
            </a:r>
            <a:r>
              <a:rPr lang="fr-FR" sz="2600" dirty="0" err="1"/>
              <a:t>costs</a:t>
            </a:r>
            <a:r>
              <a:rPr lang="fr-FR" sz="2600" dirty="0"/>
              <a:t> </a:t>
            </a:r>
          </a:p>
          <a:p>
            <a:pPr lvl="1"/>
            <a:r>
              <a:rPr lang="fr-FR" sz="2600" dirty="0" err="1"/>
              <a:t>Some</a:t>
            </a:r>
            <a:r>
              <a:rPr lang="fr-FR" sz="2600" dirty="0"/>
              <a:t> type of </a:t>
            </a:r>
            <a:r>
              <a:rPr lang="fr-FR" sz="2600" dirty="0" err="1"/>
              <a:t>investment</a:t>
            </a:r>
            <a:r>
              <a:rPr lang="fr-FR" sz="2600" dirty="0"/>
              <a:t> </a:t>
            </a:r>
            <a:r>
              <a:rPr lang="fr-FR" sz="2600" dirty="0" err="1"/>
              <a:t>income</a:t>
            </a:r>
            <a:r>
              <a:rPr lang="fr-FR" sz="2600" dirty="0"/>
              <a:t> </a:t>
            </a:r>
            <a:r>
              <a:rPr lang="fr-FR" sz="2600" dirty="0" err="1"/>
              <a:t>attract</a:t>
            </a:r>
            <a:r>
              <a:rPr lang="fr-FR" sz="2600" dirty="0"/>
              <a:t> </a:t>
            </a:r>
            <a:r>
              <a:rPr lang="fr-FR" sz="2600" dirty="0" err="1"/>
              <a:t>higher</a:t>
            </a:r>
            <a:r>
              <a:rPr lang="fr-FR" sz="2600" dirty="0"/>
              <a:t> </a:t>
            </a:r>
            <a:r>
              <a:rPr lang="fr-FR" sz="2600" dirty="0" err="1"/>
              <a:t>costs</a:t>
            </a:r>
            <a:endParaRPr lang="fr-FR" sz="2600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755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265816" cy="841506"/>
          </a:xfrm>
        </p:spPr>
        <p:txBody>
          <a:bodyPr>
            <a:normAutofit/>
          </a:bodyPr>
          <a:lstStyle/>
          <a:p>
            <a:r>
              <a:rPr lang="fr-CA" dirty="0" err="1"/>
              <a:t>Completion</a:t>
            </a:r>
            <a:r>
              <a:rPr lang="fr-CA" dirty="0"/>
              <a:t> mode 2008-Individuals % </a:t>
            </a:r>
            <a:r>
              <a:rPr lang="fr-CA" dirty="0" err="1"/>
              <a:t>extremes</a:t>
            </a:r>
            <a:r>
              <a:rPr lang="fr-CA" dirty="0"/>
              <a:t>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81391"/>
              </p:ext>
            </p:extLst>
          </p:nvPr>
        </p:nvGraphicFramePr>
        <p:xfrm>
          <a:off x="395926" y="1437962"/>
          <a:ext cx="9526843" cy="451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6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effectLst/>
                          <a:latin typeface="MyriadPro-Regular"/>
                          <a:ea typeface="Times New Roman"/>
                          <a:cs typeface="MyriadPro-Regular"/>
                        </a:rPr>
                        <a:t>Characteristic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Self paper form </a:t>
                      </a:r>
                      <a:endParaRPr lang="fr-CA" sz="9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Self software 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</a:b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Friend, family, or not-for-profit 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</a:b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Paid tax preparer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25–34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 age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9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21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20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MyriadPro-Regular"/>
                        </a:rPr>
                        <a:t>50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65+</a:t>
                      </a:r>
                      <a:endParaRPr lang="fr-CA" sz="24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14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8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19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MyriadPro-Regular"/>
                        </a:rPr>
                        <a:t>59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3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&lt;high school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8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4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30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MyriadPro-Regular"/>
                        </a:rPr>
                        <a:t>58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Post-grad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21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26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15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38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Wages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15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21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15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MyriadPro-Regular"/>
                        </a:rPr>
                        <a:t>49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8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Self  employment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8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16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7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MyriadPro-Regular"/>
                        </a:rPr>
                        <a:t>69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2857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435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CC-</a:t>
            </a:r>
            <a:r>
              <a:rPr lang="fr-CA" dirty="0" err="1"/>
              <a:t>Individuals</a:t>
            </a:r>
            <a:r>
              <a:rPr lang="fr-CA" dirty="0"/>
              <a:t> time-</a:t>
            </a:r>
            <a:r>
              <a:rPr lang="fr-CA" dirty="0" err="1"/>
              <a:t>costs</a:t>
            </a:r>
            <a:r>
              <a:rPr lang="fr-CA" dirty="0"/>
              <a:t>- MEAN 2008 </a:t>
            </a:r>
            <a:r>
              <a:rPr lang="fr-CA" dirty="0" err="1"/>
              <a:t>extremes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137703"/>
              </p:ext>
            </p:extLst>
          </p:nvPr>
        </p:nvGraphicFramePr>
        <p:xfrm>
          <a:off x="904973" y="1268761"/>
          <a:ext cx="9511507" cy="4704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40159"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inionPro-Regular"/>
                        </a:rPr>
                        <a:t> </a:t>
                      </a:r>
                      <a:endParaRPr lang="fr-CA" sz="1200" dirty="0">
                        <a:solidFill>
                          <a:srgbClr val="000000"/>
                        </a:solidFill>
                        <a:effectLst/>
                        <a:latin typeface="MinionPro-Regular"/>
                        <a:ea typeface="Times New Roman"/>
                        <a:cs typeface="Minion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Hours direct compliance 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 appeals/ planning 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H Total 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$ spent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d.c.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 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$  total d. c. 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 $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 all compliance activities 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46">
                <a:tc>
                  <a:txBody>
                    <a:bodyPr/>
                    <a:lstStyle/>
                    <a:p>
                      <a:r>
                        <a:rPr lang="en-CA" sz="2000" dirty="0"/>
                        <a:t>All tax filers 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4.99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1.97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7.16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61.39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173.25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216.53</a:t>
                      </a:r>
                      <a:endParaRPr lang="fr-CA" sz="24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&lt;$10,000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4.58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1.70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6.66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50.12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129.42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166.39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$150,000+  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8.07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5.09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13.16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77.72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385.09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481.11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&lt; high Sc.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4.24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1.06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5.22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56.42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134.14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159.50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Post-grad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6.48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3.82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10.50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59.38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224.78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303.25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4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Wages 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5.21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2.32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7.74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60.16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191.64</a:t>
                      </a:r>
                      <a:endParaRPr lang="fr-CA" sz="200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239.95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extLst>
                  <a:ext uri="{0D108BD9-81ED-4DB2-BD59-A6C34878D82A}">
                    <a16:rowId xmlns:a16="http://schemas.microsoft.com/office/drawing/2014/main" val="522148174"/>
                  </a:ext>
                </a:extLst>
              </a:tr>
              <a:tr h="3974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Self-employed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7.40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3.55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10.74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103.25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292.03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MyriadPro-Regular"/>
                        </a:rPr>
                        <a:t>389.32</a:t>
                      </a:r>
                      <a:endParaRPr lang="fr-CA" sz="2000" dirty="0">
                        <a:solidFill>
                          <a:srgbClr val="000000"/>
                        </a:solidFill>
                        <a:effectLst/>
                        <a:latin typeface="MyriadPro-Regular"/>
                        <a:ea typeface="Times New Roman"/>
                        <a:cs typeface="MyriadPro-Regular"/>
                      </a:endParaRPr>
                    </a:p>
                  </a:txBody>
                  <a:tcPr marL="0" marR="1905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21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28FE86-709F-4A05-89DD-79AFDB9D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findings</a:t>
            </a:r>
            <a:r>
              <a:rPr lang="fr-FR" dirty="0"/>
              <a:t> </a:t>
            </a:r>
            <a:r>
              <a:rPr lang="fr-FR" dirty="0" err="1"/>
              <a:t>Preparation</a:t>
            </a:r>
            <a:r>
              <a:rPr lang="fr-FR" dirty="0"/>
              <a:t> mode: -1 Canada</a:t>
            </a:r>
            <a:endParaRPr lang="fr-CA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F06DB03-5825-4EB0-9C14-4E5315F6079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007CA8-A0DB-45A8-BF83-FAED1F8D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4862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215CD8-1D2C-4170-A0D7-9833D90F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findings</a:t>
            </a:r>
            <a:r>
              <a:rPr lang="fr-FR" dirty="0"/>
              <a:t> </a:t>
            </a:r>
            <a:r>
              <a:rPr lang="fr-FR" dirty="0" err="1"/>
              <a:t>Preparation</a:t>
            </a:r>
            <a:r>
              <a:rPr lang="fr-FR" dirty="0"/>
              <a:t> mode:-2 Canada</a:t>
            </a:r>
            <a:endParaRPr lang="fr-CA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F289370-B4B9-4B53-859C-AC71CA44490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89213" y="1517715"/>
          <a:ext cx="8915400" cy="439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A85886-D4F4-432A-BB79-A28233C5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5144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E172E-2FB0-4DE2-AC17-477468AE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findings</a:t>
            </a:r>
            <a:r>
              <a:rPr lang="fr-FR" dirty="0"/>
              <a:t> Compliance </a:t>
            </a:r>
            <a:r>
              <a:rPr lang="fr-FR" dirty="0" err="1"/>
              <a:t>costs</a:t>
            </a:r>
            <a:r>
              <a:rPr lang="fr-FR" dirty="0"/>
              <a:t>, Canada</a:t>
            </a:r>
            <a:endParaRPr lang="fr-CA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F7A9403-EE34-4FEF-A156-9615D794583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EC7CE0-9A3C-44C7-8A1B-4EBEA254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769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382E4-2E76-42A8-AD51-F8B8923C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621F5BB-8D42-4B0B-B35F-4760B4FFE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580415"/>
              </p:ext>
            </p:extLst>
          </p:nvPr>
        </p:nvGraphicFramePr>
        <p:xfrm>
          <a:off x="1259840" y="2062480"/>
          <a:ext cx="8771890" cy="4232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507">
                  <a:extLst>
                    <a:ext uri="{9D8B030D-6E8A-4147-A177-3AD203B41FA5}">
                      <a16:colId xmlns:a16="http://schemas.microsoft.com/office/drawing/2014/main" val="647305376"/>
                    </a:ext>
                  </a:extLst>
                </a:gridCol>
                <a:gridCol w="1772853">
                  <a:extLst>
                    <a:ext uri="{9D8B030D-6E8A-4147-A177-3AD203B41FA5}">
                      <a16:colId xmlns:a16="http://schemas.microsoft.com/office/drawing/2014/main" val="336873562"/>
                    </a:ext>
                  </a:extLst>
                </a:gridCol>
                <a:gridCol w="1772853">
                  <a:extLst>
                    <a:ext uri="{9D8B030D-6E8A-4147-A177-3AD203B41FA5}">
                      <a16:colId xmlns:a16="http://schemas.microsoft.com/office/drawing/2014/main" val="3894302426"/>
                    </a:ext>
                  </a:extLst>
                </a:gridCol>
                <a:gridCol w="1772853">
                  <a:extLst>
                    <a:ext uri="{9D8B030D-6E8A-4147-A177-3AD203B41FA5}">
                      <a16:colId xmlns:a16="http://schemas.microsoft.com/office/drawing/2014/main" val="4161878709"/>
                    </a:ext>
                  </a:extLst>
                </a:gridCol>
                <a:gridCol w="1633824">
                  <a:extLst>
                    <a:ext uri="{9D8B030D-6E8A-4147-A177-3AD203B41FA5}">
                      <a16:colId xmlns:a16="http://schemas.microsoft.com/office/drawing/2014/main" val="2860573110"/>
                    </a:ext>
                  </a:extLst>
                </a:gridCol>
              </a:tblGrid>
              <a:tr h="13059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</a:rPr>
                        <a:t> 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1985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2007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2018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2022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6706179"/>
                  </a:ext>
                </a:extLst>
              </a:tr>
              <a:tr h="1283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Million $ </a:t>
                      </a:r>
                      <a:r>
                        <a:rPr lang="fr-CA" sz="2400" dirty="0" err="1">
                          <a:effectLst/>
                        </a:rPr>
                        <a:t>current</a:t>
                      </a:r>
                      <a:r>
                        <a:rPr lang="fr-CA" sz="2400" dirty="0">
                          <a:effectLst/>
                        </a:rPr>
                        <a:t> 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1 951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4 318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4 024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4171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458266"/>
                  </a:ext>
                </a:extLst>
              </a:tr>
              <a:tr h="6052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% GDP 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0,39 %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0,33 %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0,18 %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0,15%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551481"/>
                  </a:ext>
                </a:extLst>
              </a:tr>
              <a:tr h="6052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% PIT revenue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3,60%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1,68%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1,08%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2400" dirty="0">
                          <a:effectLst/>
                        </a:rPr>
                        <a:t>0,87%</a:t>
                      </a:r>
                      <a:endParaRPr lang="fr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35996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1CF7659-7CDB-44AE-A944-F6C725AC7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119" y="467416"/>
            <a:ext cx="103428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Table2 </a:t>
            </a:r>
            <a:r>
              <a:rPr kumimoji="0" lang="en-CA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compliance costs, personal income tax filers, $ and % GDP, Canada, 1985, 2007, 2018, 2022</a:t>
            </a:r>
            <a:endParaRPr kumimoji="0" lang="en-CA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99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68657-C0D9-4FD1-8EBE-13B9B1B4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14780"/>
            <a:ext cx="8911687" cy="738128"/>
          </a:xfrm>
        </p:spPr>
        <p:txBody>
          <a:bodyPr/>
          <a:lstStyle/>
          <a:p>
            <a:r>
              <a:rPr lang="fr-FR" dirty="0"/>
              <a:t>Compliance </a:t>
            </a:r>
            <a:r>
              <a:rPr lang="fr-FR" dirty="0" err="1"/>
              <a:t>costs</a:t>
            </a:r>
            <a:r>
              <a:rPr lang="fr-FR" dirty="0"/>
              <a:t>  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D634A1-0265-4778-B8D8-52C0276A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774" y="1234911"/>
            <a:ext cx="10317838" cy="51172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sz="3200" dirty="0"/>
              <a:t>Factors explaining the drop in compliance time</a:t>
            </a:r>
            <a:r>
              <a:rPr lang="en-CA" dirty="0"/>
              <a:t>:</a:t>
            </a:r>
          </a:p>
          <a:p>
            <a:pPr marL="571500" lvl="0" indent="-571500">
              <a:buFont typeface="+mj-lt"/>
              <a:buAutoNum type="romanLcPeriod"/>
            </a:pPr>
            <a:r>
              <a:rPr lang="en-CA" sz="2800" dirty="0"/>
              <a:t>a generalised increase in the use of software to prepare PIT returns; </a:t>
            </a:r>
            <a:endParaRPr lang="fr-CA" sz="2800" dirty="0"/>
          </a:p>
          <a:p>
            <a:pPr marL="571500" lvl="0" indent="-571500">
              <a:buFont typeface="+mj-lt"/>
              <a:buAutoNum type="romanLcPeriod"/>
            </a:pPr>
            <a:r>
              <a:rPr lang="en-CA" sz="2800" dirty="0"/>
              <a:t>improvements in the ease of use of software over time due to work by software providers; </a:t>
            </a:r>
            <a:endParaRPr lang="fr-CA" sz="2800" dirty="0"/>
          </a:p>
          <a:p>
            <a:pPr marL="571500" lvl="0" indent="-571500">
              <a:buFont typeface="+mj-lt"/>
              <a:buAutoNum type="romanLcPeriod"/>
            </a:pPr>
            <a:r>
              <a:rPr lang="en-CA" sz="2800" dirty="0"/>
              <a:t>more knowledge acquired /retained by software user; </a:t>
            </a:r>
            <a:endParaRPr lang="fr-CA" sz="2800" dirty="0"/>
          </a:p>
          <a:p>
            <a:pPr marL="571500" lvl="0" indent="-571500">
              <a:buFont typeface="+mj-lt"/>
              <a:buAutoNum type="romanLcPeriod"/>
            </a:pPr>
            <a:r>
              <a:rPr lang="en-CA" sz="2800" dirty="0"/>
              <a:t>increased use of on-line (banking sites) payment of tax liabilities;</a:t>
            </a:r>
            <a:endParaRPr lang="fr-CA" sz="2800" dirty="0"/>
          </a:p>
          <a:p>
            <a:pPr marL="571500" indent="-571500">
              <a:buFont typeface="+mj-lt"/>
              <a:buAutoNum type="romanLcPeriod"/>
            </a:pPr>
            <a:r>
              <a:rPr lang="en-CA" sz="2800" dirty="0"/>
              <a:t>an increased use of information downloaded from the CRA and RQ websites to fill the software tax returns. </a:t>
            </a:r>
            <a:endParaRPr lang="fr-CA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C89697-4D76-4D69-B063-4628D0B8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466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42173C47-471D-4D33-882C-9D52EAF4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endParaRPr lang="fr-CA" altLang="fr-FR"/>
          </a:p>
        </p:txBody>
      </p:sp>
      <p:sp>
        <p:nvSpPr>
          <p:cNvPr id="23555" name="Espace réservé du contenu 2">
            <a:extLst>
              <a:ext uri="{FF2B5EF4-FFF2-40B4-BE49-F238E27FC236}">
                <a16:creationId xmlns:a16="http://schemas.microsoft.com/office/drawing/2014/main" id="{A01C7E1D-9C51-4F6F-9E7B-4BF4F684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 eaLnBrk="1" hangingPunct="1"/>
            <a:endParaRPr lang="fr-CA" altLang="fr-FR"/>
          </a:p>
        </p:txBody>
      </p:sp>
      <p:sp>
        <p:nvSpPr>
          <p:cNvPr id="23557" name="Espace réservé du numéro de diapositive 1">
            <a:extLst>
              <a:ext uri="{FF2B5EF4-FFF2-40B4-BE49-F238E27FC236}">
                <a16:creationId xmlns:a16="http://schemas.microsoft.com/office/drawing/2014/main" id="{A5D43ABB-368B-4B1D-A8A8-7AF9ECB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C9D414-F777-49F3-BE83-08D8A864EB9F}" type="slidenum">
              <a:rPr lang="fr-FR" altLang="fr-FR" smtClean="0">
                <a:solidFill>
                  <a:srgbClr val="FEFF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>
              <a:solidFill>
                <a:srgbClr val="FE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9C32668A-15CC-4029-AEF1-E4181277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5813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79124-DF26-4A9E-A4CE-72851345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678730"/>
            <a:ext cx="10972800" cy="678730"/>
          </a:xfrm>
        </p:spPr>
        <p:txBody>
          <a:bodyPr>
            <a:normAutofit fontScale="90000"/>
          </a:bodyPr>
          <a:lstStyle/>
          <a:p>
            <a:r>
              <a:rPr lang="fr-FR" dirty="0"/>
              <a:t>3 iv </a:t>
            </a:r>
            <a:r>
              <a:rPr lang="fr-FR" dirty="0" err="1"/>
              <a:t>Combining</a:t>
            </a:r>
            <a:r>
              <a:rPr lang="fr-FR" dirty="0"/>
              <a:t> </a:t>
            </a:r>
            <a:r>
              <a:rPr lang="fr-FR" dirty="0" err="1"/>
              <a:t>complexity</a:t>
            </a:r>
            <a:r>
              <a:rPr lang="fr-FR" dirty="0"/>
              <a:t> and compliance </a:t>
            </a:r>
            <a:r>
              <a:rPr lang="fr-FR" dirty="0" err="1"/>
              <a:t>costs</a:t>
            </a:r>
            <a:r>
              <a:rPr lang="fr-FR" dirty="0"/>
              <a:t> four </a:t>
            </a:r>
            <a:r>
              <a:rPr lang="fr-FR" dirty="0" err="1"/>
              <a:t>years</a:t>
            </a:r>
            <a:r>
              <a:rPr lang="fr-FR" dirty="0"/>
              <a:t> ,Canada</a:t>
            </a:r>
            <a:endParaRPr lang="fr-CA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5A96D0BA-D0BF-449A-A929-30BA67B7882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89213" y="1555423"/>
          <a:ext cx="8915400" cy="506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C6497E-7821-44CD-A683-4D757EEE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FD72-0CE6-4471-A020-25B92BD8A93D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1470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7FD3F-A135-4E06-9212-CB7B0F70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Fiscal </a:t>
            </a:r>
            <a:r>
              <a:rPr lang="fr-FR" dirty="0" err="1"/>
              <a:t>federalism</a:t>
            </a:r>
            <a:r>
              <a:rPr lang="fr-FR" dirty="0"/>
              <a:t> </a:t>
            </a:r>
            <a:r>
              <a:rPr lang="fr-FR" dirty="0" err="1"/>
              <a:t>emerging</a:t>
            </a:r>
            <a:r>
              <a:rPr lang="fr-FR" dirty="0"/>
              <a:t> issues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151AEC-35D4-4085-98E9-4C437954A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400" dirty="0"/>
              <a:t>1)Legal challenge for </a:t>
            </a:r>
            <a:r>
              <a:rPr lang="fr-FR" sz="2400" dirty="0" err="1"/>
              <a:t>equalisation</a:t>
            </a:r>
            <a:r>
              <a:rPr lang="fr-FR" sz="2400" dirty="0"/>
              <a:t>: formula  </a:t>
            </a:r>
            <a:r>
              <a:rPr lang="fr-FR" sz="2400" dirty="0" err="1"/>
              <a:t>does</a:t>
            </a:r>
            <a:r>
              <a:rPr lang="fr-FR" sz="2400" dirty="0"/>
              <a:t> not </a:t>
            </a:r>
            <a:r>
              <a:rPr lang="fr-FR" sz="2400" dirty="0" err="1"/>
              <a:t>meet</a:t>
            </a:r>
            <a:r>
              <a:rPr lang="fr-FR" sz="2400" dirty="0"/>
              <a:t> </a:t>
            </a:r>
            <a:r>
              <a:rPr lang="fr-FR" sz="2400" dirty="0" err="1"/>
              <a:t>constitutionnal</a:t>
            </a:r>
            <a:r>
              <a:rPr lang="fr-FR" sz="2400" dirty="0"/>
              <a:t>  </a:t>
            </a:r>
            <a:r>
              <a:rPr lang="fr-FR" sz="2400" dirty="0" err="1"/>
              <a:t>statement</a:t>
            </a:r>
            <a:r>
              <a:rPr lang="fr-FR" sz="2400" dirty="0"/>
              <a:t>  June 2024 by Newfoundland</a:t>
            </a:r>
          </a:p>
          <a:p>
            <a:r>
              <a:rPr lang="fr-FR" sz="2400" dirty="0"/>
              <a:t>2)National programs of Dental care and </a:t>
            </a:r>
            <a:r>
              <a:rPr lang="fr-FR" sz="2400" dirty="0" err="1"/>
              <a:t>Pharmacare</a:t>
            </a:r>
            <a:r>
              <a:rPr lang="fr-FR" sz="2400" dirty="0"/>
              <a:t>: a substitute for </a:t>
            </a:r>
            <a:r>
              <a:rPr lang="fr-FR" sz="2400" dirty="0" err="1"/>
              <a:t>age</a:t>
            </a:r>
            <a:r>
              <a:rPr lang="fr-FR" sz="2400" dirty="0"/>
              <a:t> </a:t>
            </a:r>
            <a:r>
              <a:rPr lang="fr-FR" sz="2400" dirty="0" err="1"/>
              <a:t>adjusted</a:t>
            </a:r>
            <a:r>
              <a:rPr lang="fr-FR" sz="2400" dirty="0"/>
              <a:t> </a:t>
            </a:r>
            <a:r>
              <a:rPr lang="fr-FR" sz="2400" dirty="0" err="1"/>
              <a:t>health</a:t>
            </a:r>
            <a:r>
              <a:rPr lang="fr-FR" sz="2400" dirty="0"/>
              <a:t> </a:t>
            </a:r>
            <a:r>
              <a:rPr lang="fr-FR" sz="2400" dirty="0" err="1"/>
              <a:t>transfers</a:t>
            </a:r>
            <a:r>
              <a:rPr lang="fr-FR" sz="2400" dirty="0"/>
              <a:t>?</a:t>
            </a:r>
          </a:p>
          <a:p>
            <a:r>
              <a:rPr lang="fr-FR" sz="2400" dirty="0"/>
              <a:t>Natural </a:t>
            </a:r>
            <a:r>
              <a:rPr lang="fr-FR" sz="2400" dirty="0" err="1"/>
              <a:t>resources</a:t>
            </a:r>
            <a:r>
              <a:rPr lang="fr-FR" sz="2400" dirty="0"/>
              <a:t> use and </a:t>
            </a:r>
            <a:r>
              <a:rPr lang="fr-FR" sz="2400" dirty="0" err="1"/>
              <a:t>pricing</a:t>
            </a:r>
            <a:endParaRPr lang="fr-FR" sz="2400" dirty="0"/>
          </a:p>
          <a:p>
            <a:pPr lvl="1"/>
            <a:r>
              <a:rPr lang="fr-FR" sz="2200" dirty="0"/>
              <a:t>3)</a:t>
            </a:r>
            <a:r>
              <a:rPr lang="fr-FR" sz="2200" dirty="0" err="1"/>
              <a:t>Greehouse</a:t>
            </a:r>
            <a:r>
              <a:rPr lang="fr-FR" sz="2200" dirty="0"/>
              <a:t> </a:t>
            </a:r>
            <a:r>
              <a:rPr lang="fr-FR" sz="2200" dirty="0" err="1"/>
              <a:t>gases</a:t>
            </a:r>
            <a:r>
              <a:rPr lang="fr-FR" sz="2200" dirty="0"/>
              <a:t>  </a:t>
            </a:r>
            <a:r>
              <a:rPr lang="fr-FR" sz="2200" dirty="0" err="1"/>
              <a:t>underpriced</a:t>
            </a:r>
            <a:r>
              <a:rPr lang="fr-FR" sz="2200" dirty="0"/>
              <a:t> </a:t>
            </a:r>
          </a:p>
          <a:p>
            <a:pPr lvl="1"/>
            <a:r>
              <a:rPr lang="fr-FR" sz="2200" dirty="0"/>
              <a:t>4)</a:t>
            </a:r>
            <a:r>
              <a:rPr lang="fr-FR" sz="2200" dirty="0" err="1"/>
              <a:t>Dissipated</a:t>
            </a:r>
            <a:r>
              <a:rPr lang="fr-FR" sz="2200" dirty="0"/>
              <a:t> </a:t>
            </a:r>
            <a:r>
              <a:rPr lang="fr-FR" sz="2200" dirty="0" err="1"/>
              <a:t>hydroelectric</a:t>
            </a:r>
            <a:r>
              <a:rPr lang="fr-FR" sz="2200" dirty="0"/>
              <a:t> </a:t>
            </a:r>
            <a:r>
              <a:rPr lang="fr-FR" sz="2200" dirty="0" err="1"/>
              <a:t>rent</a:t>
            </a:r>
            <a:r>
              <a:rPr lang="fr-FR" sz="2200" dirty="0"/>
              <a:t> by </a:t>
            </a:r>
            <a:r>
              <a:rPr lang="fr-FR" sz="2200" dirty="0" err="1"/>
              <a:t>underpricing</a:t>
            </a:r>
            <a:r>
              <a:rPr lang="fr-FR" sz="2200" dirty="0"/>
              <a:t> of provincial sales to </a:t>
            </a:r>
            <a:r>
              <a:rPr lang="fr-FR" sz="2200" dirty="0" err="1"/>
              <a:t>consumers</a:t>
            </a:r>
            <a:r>
              <a:rPr lang="fr-FR" sz="2200" dirty="0"/>
              <a:t> and businesses </a:t>
            </a:r>
            <a:r>
              <a:rPr lang="fr-FR" sz="2200" dirty="0" err="1"/>
              <a:t>with</a:t>
            </a:r>
            <a:r>
              <a:rPr lang="fr-FR" sz="2200" dirty="0"/>
              <a:t> Québec main </a:t>
            </a:r>
            <a:r>
              <a:rPr lang="fr-FR" sz="2200" dirty="0" err="1"/>
              <a:t>player</a:t>
            </a:r>
            <a:endParaRPr lang="fr-CA" sz="2200" dirty="0"/>
          </a:p>
          <a:p>
            <a:pPr lvl="1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955274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C4FF7-F329-4BC2-936A-2BF6AC53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14853-5665-4D48-B49F-FDB904BA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331C13D-208C-491A-A814-388C16E1B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007280"/>
              </p:ext>
            </p:extLst>
          </p:nvPr>
        </p:nvGraphicFramePr>
        <p:xfrm>
          <a:off x="1951347" y="1625600"/>
          <a:ext cx="8059919" cy="427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4627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D852E-2CAC-47A5-959E-435D2397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F75307-EB24-4968-8650-4C28CED3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dirty="0"/>
              <a:t>2)Canadian Dental Care Plan</a:t>
            </a:r>
          </a:p>
          <a:p>
            <a:r>
              <a:rPr lang="fr-CA" sz="2400" dirty="0" err="1"/>
              <a:t>Administered</a:t>
            </a:r>
            <a:r>
              <a:rPr lang="fr-CA" sz="2400" dirty="0"/>
              <a:t> by </a:t>
            </a:r>
            <a:r>
              <a:rPr lang="fr-CA" sz="2400" dirty="0" err="1"/>
              <a:t>private</a:t>
            </a:r>
            <a:r>
              <a:rPr lang="fr-CA" sz="2400" dirty="0"/>
              <a:t> </a:t>
            </a:r>
            <a:r>
              <a:rPr lang="fr-CA" sz="2400" dirty="0" err="1"/>
              <a:t>insurance</a:t>
            </a:r>
            <a:r>
              <a:rPr lang="fr-CA" sz="2400" dirty="0"/>
              <a:t> </a:t>
            </a:r>
            <a:r>
              <a:rPr lang="fr-CA" sz="2400" dirty="0" err="1"/>
              <a:t>firm</a:t>
            </a:r>
            <a:r>
              <a:rPr lang="fr-CA" sz="2400" dirty="0"/>
              <a:t> for the </a:t>
            </a:r>
            <a:r>
              <a:rPr lang="fr-CA" sz="2400" dirty="0" err="1"/>
              <a:t>federal</a:t>
            </a:r>
            <a:r>
              <a:rPr lang="fr-CA" sz="2400" dirty="0"/>
              <a:t> </a:t>
            </a:r>
            <a:r>
              <a:rPr lang="fr-CA" sz="2400" dirty="0" err="1"/>
              <a:t>government</a:t>
            </a:r>
            <a:endParaRPr lang="fr-CA" sz="2400" dirty="0"/>
          </a:p>
          <a:p>
            <a:r>
              <a:rPr lang="fr-CA" sz="2400" dirty="0"/>
              <a:t>Pays  a set </a:t>
            </a:r>
            <a:r>
              <a:rPr lang="fr-CA" sz="2400" dirty="0" err="1"/>
              <a:t>fee</a:t>
            </a:r>
            <a:r>
              <a:rPr lang="fr-CA" sz="2400" dirty="0"/>
              <a:t> for service not total </a:t>
            </a:r>
            <a:r>
              <a:rPr lang="fr-CA" sz="2400" dirty="0" err="1"/>
              <a:t>cost</a:t>
            </a:r>
            <a:endParaRPr lang="fr-CA" sz="2400" dirty="0"/>
          </a:p>
          <a:p>
            <a:r>
              <a:rPr lang="fr-CA" sz="2400" dirty="0" err="1"/>
              <a:t>Household</a:t>
            </a:r>
            <a:r>
              <a:rPr lang="fr-CA" sz="2400" dirty="0"/>
              <a:t> </a:t>
            </a:r>
            <a:r>
              <a:rPr lang="fr-CA" sz="2400" dirty="0" err="1"/>
              <a:t>Income</a:t>
            </a:r>
            <a:r>
              <a:rPr lang="fr-CA" sz="2400" dirty="0"/>
              <a:t> </a:t>
            </a:r>
            <a:r>
              <a:rPr lang="fr-CA" sz="2400" dirty="0" err="1"/>
              <a:t>tested</a:t>
            </a:r>
            <a:r>
              <a:rPr lang="fr-CA" sz="2400" dirty="0"/>
              <a:t> </a:t>
            </a:r>
          </a:p>
          <a:p>
            <a:r>
              <a:rPr lang="fr-CA" sz="2400" dirty="0"/>
              <a:t> Not </a:t>
            </a:r>
            <a:r>
              <a:rPr lang="fr-CA" sz="2400" dirty="0" err="1"/>
              <a:t>available</a:t>
            </a:r>
            <a:r>
              <a:rPr lang="fr-CA" sz="2400" dirty="0"/>
              <a:t> for </a:t>
            </a:r>
            <a:r>
              <a:rPr lang="fr-CA" sz="2400" dirty="0" err="1"/>
              <a:t>privately</a:t>
            </a:r>
            <a:r>
              <a:rPr lang="fr-CA" sz="2400" dirty="0"/>
              <a:t> </a:t>
            </a:r>
            <a:r>
              <a:rPr lang="fr-CA" sz="2400" dirty="0" err="1"/>
              <a:t>insured</a:t>
            </a:r>
            <a:r>
              <a:rPr lang="fr-CA" sz="2400" dirty="0"/>
              <a:t> </a:t>
            </a:r>
            <a:r>
              <a:rPr lang="fr-CA" sz="2400" dirty="0" err="1"/>
              <a:t>individuals</a:t>
            </a:r>
            <a:endParaRPr lang="fr-CA" sz="2400" dirty="0"/>
          </a:p>
          <a:p>
            <a:pPr marL="0" indent="0">
              <a:buNone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119296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74E3F-CD33-4207-AF3B-18E3AA54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BD9CFD-67F6-4A74-83A7-32AB4BF09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dirty="0"/>
              <a:t>2) Canadian </a:t>
            </a:r>
            <a:r>
              <a:rPr lang="fr-CA" sz="2400" b="1" dirty="0" err="1"/>
              <a:t>Pharmacare</a:t>
            </a:r>
            <a:r>
              <a:rPr lang="fr-CA" sz="2400" b="1" dirty="0"/>
              <a:t> </a:t>
            </a:r>
            <a:r>
              <a:rPr lang="fr-CA" sz="2400" dirty="0"/>
              <a:t> </a:t>
            </a:r>
          </a:p>
          <a:p>
            <a:r>
              <a:rPr lang="fr-CA" sz="2400" dirty="0"/>
              <a:t>Curent </a:t>
            </a:r>
            <a:r>
              <a:rPr lang="fr-CA" sz="2400" dirty="0" err="1"/>
              <a:t>coverage</a:t>
            </a:r>
            <a:r>
              <a:rPr lang="fr-CA" sz="2400" dirty="0"/>
              <a:t>: reproductive + </a:t>
            </a:r>
            <a:r>
              <a:rPr lang="fr-CA" sz="2400" dirty="0" err="1"/>
              <a:t>diabetes</a:t>
            </a:r>
            <a:endParaRPr lang="fr-CA" sz="2400" dirty="0"/>
          </a:p>
          <a:p>
            <a:r>
              <a:rPr lang="fr-CA" sz="2400" dirty="0"/>
              <a:t>Most Canadian have </a:t>
            </a:r>
            <a:r>
              <a:rPr lang="fr-CA" sz="2400" dirty="0" err="1"/>
              <a:t>medication</a:t>
            </a:r>
            <a:r>
              <a:rPr lang="fr-CA" sz="2400" dirty="0"/>
              <a:t> </a:t>
            </a:r>
            <a:r>
              <a:rPr lang="fr-CA" sz="2400" dirty="0" err="1"/>
              <a:t>insurance</a:t>
            </a:r>
            <a:r>
              <a:rPr lang="fr-CA" sz="2400" dirty="0"/>
              <a:t> </a:t>
            </a:r>
            <a:r>
              <a:rPr lang="fr-CA" sz="2400" dirty="0" err="1"/>
              <a:t>private</a:t>
            </a:r>
            <a:r>
              <a:rPr lang="fr-CA" sz="2400" dirty="0"/>
              <a:t> or public</a:t>
            </a:r>
          </a:p>
          <a:p>
            <a:r>
              <a:rPr lang="fr-CA" sz="2400" dirty="0"/>
              <a:t>Québec has  </a:t>
            </a:r>
            <a:r>
              <a:rPr lang="fr-CA" sz="2400" dirty="0" err="1"/>
              <a:t>backstop</a:t>
            </a:r>
            <a:r>
              <a:rPr lang="fr-CA" sz="2400" dirty="0"/>
              <a:t> public </a:t>
            </a:r>
            <a:r>
              <a:rPr lang="fr-CA" sz="2400" dirty="0" err="1"/>
              <a:t>insurance</a:t>
            </a:r>
            <a:r>
              <a:rPr lang="fr-CA" sz="2400" dirty="0"/>
              <a:t> program for 100% </a:t>
            </a:r>
            <a:r>
              <a:rPr lang="fr-CA" sz="2400" dirty="0" err="1"/>
              <a:t>coverage</a:t>
            </a:r>
            <a:endParaRPr lang="fr-CA" sz="2400" dirty="0"/>
          </a:p>
          <a:p>
            <a:r>
              <a:rPr lang="fr-CA" sz="2400" dirty="0"/>
              <a:t>Duplicate </a:t>
            </a:r>
            <a:r>
              <a:rPr lang="fr-CA" sz="2400" dirty="0" err="1"/>
              <a:t>coverage</a:t>
            </a:r>
            <a:r>
              <a:rPr lang="fr-CA" sz="2400" dirty="0"/>
              <a:t> and coordination issues</a:t>
            </a:r>
          </a:p>
        </p:txBody>
      </p:sp>
    </p:spTree>
    <p:extLst>
      <p:ext uri="{BB962C8B-B14F-4D97-AF65-F5344CB8AC3E}">
        <p14:creationId xmlns:p14="http://schemas.microsoft.com/office/powerpoint/2010/main" val="3140919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90CF6-D5F5-41D8-96DB-39B27FDA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AB552B4-3398-4CAC-A8BC-3F5618901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811117"/>
              </p:ext>
            </p:extLst>
          </p:nvPr>
        </p:nvGraphicFramePr>
        <p:xfrm>
          <a:off x="1503680" y="1026160"/>
          <a:ext cx="10363200" cy="529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35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6CD07-1B3C-4E32-90AA-5582A892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68695E-FE46-4544-B942-6758D8435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Merci </a:t>
            </a:r>
          </a:p>
          <a:p>
            <a:pPr marL="0" indent="0">
              <a:buNone/>
            </a:pPr>
            <a:r>
              <a:rPr lang="fr-CA" sz="2800" dirty="0" err="1"/>
              <a:t>Thank</a:t>
            </a:r>
            <a:r>
              <a:rPr lang="fr-CA" sz="2800" dirty="0"/>
              <a:t> You </a:t>
            </a:r>
          </a:p>
          <a:p>
            <a:endParaRPr lang="fr-CA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E8F4D-1C99-4605-824E-B1C94915774B}"/>
              </a:ext>
            </a:extLst>
          </p:cNvPr>
          <p:cNvSpPr/>
          <p:nvPr/>
        </p:nvSpPr>
        <p:spPr>
          <a:xfrm>
            <a:off x="2589213" y="3244334"/>
            <a:ext cx="5819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fr-FR" dirty="0">
                <a:solidFill>
                  <a:srgbClr val="040C28"/>
                </a:solidFill>
                <a:latin typeface="Google Sans"/>
              </a:rPr>
              <a:t>ありがとう ございます</a:t>
            </a:r>
            <a:r>
              <a:rPr lang="ja-JP" altLang="fr-FR" dirty="0">
                <a:solidFill>
                  <a:srgbClr val="1F1F1F"/>
                </a:solidFill>
                <a:latin typeface="Google Sans"/>
              </a:rPr>
              <a:t> </a:t>
            </a:r>
            <a:r>
              <a:rPr lang="fr-FR" altLang="ja-JP" dirty="0">
                <a:solidFill>
                  <a:srgbClr val="1F1F1F"/>
                </a:solidFill>
                <a:latin typeface="Google Sans"/>
              </a:rPr>
              <a:t>— </a:t>
            </a:r>
            <a:r>
              <a:rPr lang="fr-FR" altLang="ja-JP" sz="2400" dirty="0" err="1">
                <a:solidFill>
                  <a:srgbClr val="1F1F1F"/>
                </a:solidFill>
                <a:latin typeface="Google Sans"/>
              </a:rPr>
              <a:t>Arigato</a:t>
            </a:r>
            <a:r>
              <a:rPr lang="fr-FR" altLang="ja-JP" sz="2400" dirty="0">
                <a:solidFill>
                  <a:srgbClr val="1F1F1F"/>
                </a:solidFill>
                <a:latin typeface="Google Sans"/>
              </a:rPr>
              <a:t> </a:t>
            </a:r>
            <a:r>
              <a:rPr lang="fr-FR" altLang="ja-JP" sz="2400" dirty="0" err="1">
                <a:solidFill>
                  <a:srgbClr val="1F1F1F"/>
                </a:solidFill>
                <a:latin typeface="Google Sans"/>
              </a:rPr>
              <a:t>gozaimasu</a:t>
            </a:r>
            <a:r>
              <a:rPr lang="fr-FR" altLang="ja-JP" sz="2400" dirty="0">
                <a:solidFill>
                  <a:srgbClr val="1F1F1F"/>
                </a:solidFill>
                <a:latin typeface="Google Sans"/>
              </a:rPr>
              <a:t> 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75996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53AA8-D8CF-426C-81A1-3DDECCABC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1)Background on Canada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91C9C-449F-4E92-9DD5-624474EE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376313"/>
            <a:ext cx="11059160" cy="5116562"/>
          </a:xfrm>
        </p:spPr>
        <p:txBody>
          <a:bodyPr>
            <a:normAutofit/>
          </a:bodyPr>
          <a:lstStyle/>
          <a:p>
            <a:r>
              <a:rPr lang="fr-CA" sz="2400" dirty="0"/>
              <a:t>10 provinces  3 </a:t>
            </a:r>
            <a:r>
              <a:rPr lang="fr-CA" sz="2400" dirty="0" err="1"/>
              <a:t>territories</a:t>
            </a:r>
            <a:r>
              <a:rPr lang="fr-CA" sz="2400" dirty="0"/>
              <a:t> and 600+ </a:t>
            </a:r>
            <a:r>
              <a:rPr lang="fr-CA" sz="2400" i="1" dirty="0" err="1"/>
              <a:t>embedded</a:t>
            </a:r>
            <a:r>
              <a:rPr lang="fr-CA" sz="2400" dirty="0"/>
              <a:t>  First Nations </a:t>
            </a:r>
          </a:p>
          <a:p>
            <a:r>
              <a:rPr lang="fr-CA" sz="2400" dirty="0"/>
              <a:t>Provinces and </a:t>
            </a:r>
            <a:r>
              <a:rPr lang="fr-CA" sz="2400" dirty="0" err="1"/>
              <a:t>federal</a:t>
            </a:r>
            <a:r>
              <a:rPr lang="fr-CA" sz="2400" dirty="0"/>
              <a:t> </a:t>
            </a:r>
            <a:r>
              <a:rPr lang="fr-CA" sz="2400" dirty="0" err="1"/>
              <a:t>government</a:t>
            </a:r>
            <a:r>
              <a:rPr lang="fr-CA" sz="2400" dirty="0"/>
              <a:t> have </a:t>
            </a:r>
            <a:r>
              <a:rPr lang="fr-CA" sz="2400" dirty="0" err="1"/>
              <a:t>same</a:t>
            </a:r>
            <a:r>
              <a:rPr lang="fr-CA" sz="2400" dirty="0"/>
              <a:t> </a:t>
            </a:r>
            <a:r>
              <a:rPr lang="fr-CA" sz="2400" dirty="0" err="1"/>
              <a:t>taxing</a:t>
            </a:r>
            <a:r>
              <a:rPr lang="fr-CA" sz="2400" dirty="0"/>
              <a:t> </a:t>
            </a:r>
            <a:r>
              <a:rPr lang="fr-CA" sz="2400" dirty="0" err="1"/>
              <a:t>powers</a:t>
            </a:r>
            <a:r>
              <a:rPr lang="fr-CA" sz="2400" dirty="0"/>
              <a:t> </a:t>
            </a:r>
            <a:r>
              <a:rPr lang="fr-CA" sz="2400" dirty="0" err="1"/>
              <a:t>except</a:t>
            </a:r>
            <a:r>
              <a:rPr lang="fr-CA" sz="2400" dirty="0"/>
              <a:t> for custom </a:t>
            </a:r>
            <a:r>
              <a:rPr lang="fr-CA" sz="2400" dirty="0" err="1"/>
              <a:t>duties</a:t>
            </a:r>
            <a:r>
              <a:rPr lang="fr-CA" sz="2400" dirty="0"/>
              <a:t> and excise </a:t>
            </a:r>
            <a:r>
              <a:rPr lang="fr-CA" sz="2400" dirty="0" err="1"/>
              <a:t>fees</a:t>
            </a:r>
            <a:r>
              <a:rPr lang="fr-CA" sz="2400" dirty="0"/>
              <a:t>              </a:t>
            </a:r>
          </a:p>
          <a:p>
            <a:r>
              <a:rPr lang="fr-CA" sz="2400" dirty="0"/>
              <a:t>Unique (?) Gambling </a:t>
            </a:r>
            <a:r>
              <a:rPr lang="fr-CA" sz="2400" i="1" dirty="0" err="1"/>
              <a:t>rental</a:t>
            </a:r>
            <a:r>
              <a:rPr lang="fr-CA" sz="2400" dirty="0"/>
              <a:t> </a:t>
            </a:r>
            <a:r>
              <a:rPr lang="fr-CA" sz="2400" dirty="0" err="1"/>
              <a:t>payment</a:t>
            </a:r>
            <a:r>
              <a:rPr lang="fr-CA" sz="2400" dirty="0"/>
              <a:t> for sole </a:t>
            </a:r>
            <a:r>
              <a:rPr lang="fr-CA" sz="2400" dirty="0" err="1"/>
              <a:t>occupancy</a:t>
            </a:r>
            <a:r>
              <a:rPr lang="fr-CA" sz="2400" dirty="0"/>
              <a:t> by provinces</a:t>
            </a:r>
          </a:p>
          <a:p>
            <a:r>
              <a:rPr lang="fr-CA" sz="2400" dirty="0"/>
              <a:t>Provinces are </a:t>
            </a:r>
            <a:r>
              <a:rPr lang="fr-CA" sz="2400" dirty="0" err="1"/>
              <a:t>responsible</a:t>
            </a:r>
            <a:r>
              <a:rPr lang="fr-CA" sz="2400" dirty="0"/>
              <a:t> for the </a:t>
            </a:r>
            <a:r>
              <a:rPr lang="fr-CA" sz="2400" dirty="0" err="1"/>
              <a:t>delivery</a:t>
            </a:r>
            <a:r>
              <a:rPr lang="fr-CA" sz="2400" dirty="0"/>
              <a:t> of </a:t>
            </a:r>
            <a:r>
              <a:rPr lang="fr-CA" sz="2400" dirty="0" err="1"/>
              <a:t>education</a:t>
            </a:r>
            <a:r>
              <a:rPr lang="fr-CA" sz="2400" dirty="0"/>
              <a:t> and </a:t>
            </a:r>
            <a:r>
              <a:rPr lang="fr-CA" sz="2400" dirty="0" err="1"/>
              <a:t>health</a:t>
            </a:r>
            <a:r>
              <a:rPr lang="fr-CA" sz="2400" dirty="0"/>
              <a:t> services (70% of </a:t>
            </a:r>
            <a:r>
              <a:rPr lang="fr-CA" sz="2400" dirty="0" err="1"/>
              <a:t>health</a:t>
            </a:r>
            <a:r>
              <a:rPr lang="fr-CA" sz="2400" dirty="0"/>
              <a:t> </a:t>
            </a:r>
            <a:r>
              <a:rPr lang="fr-CA" sz="2400" dirty="0" err="1"/>
              <a:t>spending</a:t>
            </a:r>
            <a:r>
              <a:rPr lang="fr-CA" sz="2400" dirty="0"/>
              <a:t> </a:t>
            </a:r>
            <a:r>
              <a:rPr lang="fr-CA" sz="2400" dirty="0" err="1"/>
              <a:t>is</a:t>
            </a:r>
            <a:r>
              <a:rPr lang="fr-CA" sz="2400" dirty="0"/>
              <a:t> public </a:t>
            </a:r>
            <a:r>
              <a:rPr lang="fr-CA" sz="2400" dirty="0" err="1"/>
              <a:t>with</a:t>
            </a:r>
            <a:r>
              <a:rPr lang="fr-CA" sz="2400" dirty="0"/>
              <a:t> </a:t>
            </a:r>
            <a:r>
              <a:rPr lang="fr-CA" sz="2400" dirty="0" err="1"/>
              <a:t>health</a:t>
            </a:r>
            <a:r>
              <a:rPr lang="fr-CA" sz="2400" dirty="0"/>
              <a:t>/GDP ≈ 12%) </a:t>
            </a:r>
            <a:r>
              <a:rPr lang="fr-CA" sz="2400" dirty="0" err="1"/>
              <a:t>Federal</a:t>
            </a:r>
            <a:r>
              <a:rPr lang="fr-CA" sz="2400" dirty="0"/>
              <a:t>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 err="1"/>
              <a:t>old</a:t>
            </a:r>
            <a:r>
              <a:rPr lang="fr-CA" sz="2400" dirty="0"/>
              <a:t> </a:t>
            </a:r>
            <a:r>
              <a:rPr lang="fr-CA" sz="2400" dirty="0" err="1"/>
              <a:t>age</a:t>
            </a:r>
            <a:r>
              <a:rPr lang="fr-CA" sz="2400" dirty="0"/>
              <a:t> pensions </a:t>
            </a:r>
            <a:r>
              <a:rPr lang="fr-CA" sz="2400" dirty="0" err="1"/>
              <a:t>then</a:t>
            </a:r>
            <a:r>
              <a:rPr lang="fr-CA" sz="2400" dirty="0"/>
              <a:t> </a:t>
            </a:r>
            <a:r>
              <a:rPr lang="fr-CA" sz="2400" dirty="0" err="1"/>
              <a:t>transfers</a:t>
            </a:r>
            <a:r>
              <a:rPr lang="fr-CA" sz="2400" dirty="0"/>
              <a:t> to provinces </a:t>
            </a:r>
          </a:p>
          <a:p>
            <a:r>
              <a:rPr lang="fr-CA" sz="2400" dirty="0"/>
              <a:t>Major </a:t>
            </a:r>
            <a:r>
              <a:rPr lang="fr-CA" sz="2400" dirty="0" err="1"/>
              <a:t>federal</a:t>
            </a:r>
            <a:r>
              <a:rPr lang="fr-CA" sz="2400" dirty="0"/>
              <a:t>-provincial </a:t>
            </a:r>
            <a:r>
              <a:rPr lang="fr-CA" sz="2400" dirty="0" err="1"/>
              <a:t>transfers</a:t>
            </a:r>
            <a:r>
              <a:rPr lang="fr-CA" sz="2400" dirty="0"/>
              <a:t> are per capita block </a:t>
            </a:r>
            <a:r>
              <a:rPr lang="fr-CA" sz="2400" dirty="0" err="1"/>
              <a:t>grants</a:t>
            </a:r>
            <a:r>
              <a:rPr lang="fr-CA" sz="2400" dirty="0"/>
              <a:t> and fiscal </a:t>
            </a:r>
            <a:r>
              <a:rPr lang="fr-CA" sz="2400" dirty="0" err="1"/>
              <a:t>capacity</a:t>
            </a:r>
            <a:r>
              <a:rPr lang="fr-CA" sz="2400" dirty="0"/>
              <a:t> </a:t>
            </a:r>
            <a:r>
              <a:rPr lang="fr-CA" sz="2400" dirty="0" err="1"/>
              <a:t>equalisation</a:t>
            </a:r>
            <a:r>
              <a:rPr lang="fr-CA" sz="2400" dirty="0"/>
              <a:t> total ≈ 3% GDP;20% </a:t>
            </a:r>
            <a:r>
              <a:rPr lang="fr-CA" sz="2400" dirty="0" err="1"/>
              <a:t>federal</a:t>
            </a:r>
            <a:r>
              <a:rPr lang="fr-CA" sz="2400" dirty="0"/>
              <a:t> </a:t>
            </a:r>
            <a:r>
              <a:rPr lang="fr-CA" sz="2400" dirty="0" err="1"/>
              <a:t>spending</a:t>
            </a:r>
            <a:endParaRPr lang="fr-CA" sz="2400" dirty="0"/>
          </a:p>
          <a:p>
            <a:r>
              <a:rPr lang="fr-CA" sz="2400" dirty="0"/>
              <a:t> NO </a:t>
            </a:r>
            <a:r>
              <a:rPr lang="fr-CA" sz="2400" dirty="0" err="1"/>
              <a:t>Furusato</a:t>
            </a:r>
            <a:r>
              <a:rPr lang="fr-CA" sz="2400" dirty="0"/>
              <a:t> </a:t>
            </a:r>
            <a:r>
              <a:rPr lang="fr-CA" sz="2400" dirty="0" err="1"/>
              <a:t>Nozei</a:t>
            </a:r>
            <a:r>
              <a:rPr lang="fr-CA" sz="2400" dirty="0"/>
              <a:t> !</a:t>
            </a:r>
          </a:p>
          <a:p>
            <a:r>
              <a:rPr lang="fr-CA" sz="2400" dirty="0"/>
              <a:t>Total G/GDP ≈ 41-42% Provinces + local ≈ 70% of G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3668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104E08-40AD-46EF-AF66-948403DD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09570-1062-45F6-A80B-B52471633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436474D-F3E6-4A82-93CB-2F4F9A6E7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121598"/>
              </p:ext>
            </p:extLst>
          </p:nvPr>
        </p:nvGraphicFramePr>
        <p:xfrm>
          <a:off x="1282045" y="857839"/>
          <a:ext cx="9634194" cy="574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658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60B33-34EC-49A2-8D50-1D69FFC9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44D99CB-E456-4082-B1A2-69715D088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332713"/>
              </p:ext>
            </p:extLst>
          </p:nvPr>
        </p:nvGraphicFramePr>
        <p:xfrm>
          <a:off x="2589213" y="782320"/>
          <a:ext cx="8915400" cy="512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14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>
            <a:extLst>
              <a:ext uri="{FF2B5EF4-FFF2-40B4-BE49-F238E27FC236}">
                <a16:creationId xmlns:a16="http://schemas.microsoft.com/office/drawing/2014/main" id="{9A83A62D-9D86-40AD-B52C-FAAF8313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1" y="623888"/>
            <a:ext cx="10175449" cy="1433512"/>
          </a:xfrm>
        </p:spPr>
        <p:txBody>
          <a:bodyPr>
            <a:normAutofit fontScale="90000"/>
          </a:bodyPr>
          <a:lstStyle/>
          <a:p>
            <a:r>
              <a:rPr lang="fr-CA" altLang="fr-FR" dirty="0"/>
              <a:t>CIT formula </a:t>
            </a:r>
            <a:r>
              <a:rPr lang="fr-CA" altLang="fr-FR" dirty="0" err="1"/>
              <a:t>apportionment</a:t>
            </a:r>
            <a:r>
              <a:rPr lang="fr-CA" altLang="fr-FR" dirty="0"/>
              <a:t> </a:t>
            </a:r>
            <a:r>
              <a:rPr lang="fr-CA" altLang="fr-FR" dirty="0" err="1"/>
              <a:t>between</a:t>
            </a:r>
            <a:r>
              <a:rPr lang="fr-CA" altLang="fr-FR" dirty="0"/>
              <a:t> provinces : </a:t>
            </a:r>
            <a:r>
              <a:rPr lang="fr-CA" altLang="fr-FR" dirty="0" err="1"/>
              <a:t>general</a:t>
            </a:r>
            <a:r>
              <a:rPr lang="fr-CA" altLang="fr-FR" dirty="0"/>
              <a:t> (≈80% CIT) + 9 </a:t>
            </a:r>
            <a:r>
              <a:rPr lang="fr-CA" altLang="fr-FR" dirty="0" err="1"/>
              <a:t>specific</a:t>
            </a:r>
            <a:r>
              <a:rPr lang="fr-CA" altLang="fr-FR" dirty="0"/>
              <a:t> (6 </a:t>
            </a:r>
            <a:r>
              <a:rPr lang="fr-CA" altLang="fr-FR" dirty="0" err="1"/>
              <a:t>listed</a:t>
            </a:r>
            <a:r>
              <a:rPr lang="fr-CA" altLang="fr-FR" dirty="0"/>
              <a:t>)</a:t>
            </a:r>
            <a:endParaRPr lang="fr-FR" alt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B2C804D-D327-45F5-AD98-440E8B32B7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543907"/>
              </p:ext>
            </p:extLst>
          </p:nvPr>
        </p:nvGraphicFramePr>
        <p:xfrm>
          <a:off x="179109" y="1981200"/>
          <a:ext cx="11887200" cy="452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1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8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30">
                <a:tc>
                  <a:txBody>
                    <a:bodyPr/>
                    <a:lstStyle/>
                    <a:p>
                      <a:r>
                        <a:rPr lang="fr-CA" sz="2400" dirty="0" err="1"/>
                        <a:t>Sector</a:t>
                      </a:r>
                      <a:endParaRPr lang="fr-FR" sz="2400" dirty="0"/>
                    </a:p>
                  </a:txBody>
                  <a:tcPr marL="68580" marR="68580" marT="34285" marB="3428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50%</a:t>
                      </a:r>
                      <a:r>
                        <a:rPr lang="fr-CA" sz="2400" baseline="0" dirty="0"/>
                        <a:t> </a:t>
                      </a:r>
                      <a:r>
                        <a:rPr lang="fr-CA" sz="2400" baseline="0" dirty="0" err="1"/>
                        <a:t>weight</a:t>
                      </a:r>
                      <a:r>
                        <a:rPr lang="fr-CA" sz="2400" dirty="0"/>
                        <a:t> </a:t>
                      </a:r>
                      <a:r>
                        <a:rPr lang="fr-CA" sz="2400" dirty="0" err="1"/>
                        <a:t>each</a:t>
                      </a:r>
                      <a:r>
                        <a:rPr lang="fr-CA" sz="2400" dirty="0"/>
                        <a:t> </a:t>
                      </a:r>
                      <a:r>
                        <a:rPr lang="fr-CA" sz="2400" dirty="0" err="1"/>
                        <a:t>column</a:t>
                      </a:r>
                      <a:r>
                        <a:rPr lang="fr-CA" sz="2400" dirty="0"/>
                        <a:t> if not </a:t>
                      </a:r>
                      <a:r>
                        <a:rPr lang="fr-CA" sz="2400" dirty="0" err="1"/>
                        <a:t>specified</a:t>
                      </a:r>
                      <a:endParaRPr lang="fr-FR" sz="2400" dirty="0"/>
                    </a:p>
                  </a:txBody>
                  <a:tcPr marL="68580" marR="68580" marT="34285" marB="34285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96">
                <a:tc>
                  <a:txBody>
                    <a:bodyPr/>
                    <a:lstStyle/>
                    <a:p>
                      <a:r>
                        <a:rPr lang="fr-FR" sz="2400" b="1" dirty="0"/>
                        <a:t>General </a:t>
                      </a:r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FR" sz="2400" b="1" dirty="0" err="1"/>
                        <a:t>Wages</a:t>
                      </a:r>
                      <a:r>
                        <a:rPr lang="fr-FR" sz="2400" b="1" dirty="0"/>
                        <a:t> and salaries </a:t>
                      </a:r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Gross revenues</a:t>
                      </a:r>
                    </a:p>
                  </a:txBody>
                  <a:tcPr marL="68580" marR="68580" marT="34285" marB="34285"/>
                </a:tc>
                <a:extLst>
                  <a:ext uri="{0D108BD9-81ED-4DB2-BD59-A6C34878D82A}">
                    <a16:rowId xmlns:a16="http://schemas.microsoft.com/office/drawing/2014/main" val="2758195275"/>
                  </a:ext>
                </a:extLst>
              </a:tr>
              <a:tr h="549096">
                <a:tc>
                  <a:txBody>
                    <a:bodyPr/>
                    <a:lstStyle/>
                    <a:p>
                      <a:r>
                        <a:rPr lang="fr-CA" sz="2400" b="1" dirty="0"/>
                        <a:t>Banks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 err="1"/>
                        <a:t>Wages&amp;salaries</a:t>
                      </a:r>
                      <a:r>
                        <a:rPr lang="fr-CA" sz="2400" b="1" dirty="0"/>
                        <a:t>  1/3rd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 err="1"/>
                        <a:t>Deposits</a:t>
                      </a:r>
                      <a:r>
                        <a:rPr lang="fr-CA" sz="2400" b="1" dirty="0"/>
                        <a:t> </a:t>
                      </a:r>
                      <a:r>
                        <a:rPr lang="fr-CA" sz="2400" b="1" dirty="0" err="1"/>
                        <a:t>loans</a:t>
                      </a:r>
                      <a:r>
                        <a:rPr lang="fr-CA" sz="2400" b="1" dirty="0"/>
                        <a:t> 2/3rd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30">
                <a:tc>
                  <a:txBody>
                    <a:bodyPr/>
                    <a:lstStyle/>
                    <a:p>
                      <a:r>
                        <a:rPr lang="fr-CA" sz="2400" b="1" dirty="0" err="1"/>
                        <a:t>Railways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 err="1"/>
                        <a:t>Equated</a:t>
                      </a:r>
                      <a:r>
                        <a:rPr lang="fr-CA" sz="2400" b="1" dirty="0"/>
                        <a:t> </a:t>
                      </a:r>
                      <a:r>
                        <a:rPr lang="fr-CA" sz="2400" b="1" dirty="0" err="1"/>
                        <a:t>track</a:t>
                      </a:r>
                      <a:r>
                        <a:rPr lang="fr-CA" sz="2400" b="1" dirty="0"/>
                        <a:t> miles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/>
                        <a:t>Ton-miles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096">
                <a:tc>
                  <a:txBody>
                    <a:bodyPr/>
                    <a:lstStyle/>
                    <a:p>
                      <a:r>
                        <a:rPr lang="fr-CA" sz="2400" b="1" dirty="0"/>
                        <a:t>Airlines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/>
                        <a:t>Non </a:t>
                      </a:r>
                      <a:r>
                        <a:rPr lang="fr-CA" sz="2400" b="1" dirty="0" err="1"/>
                        <a:t>flying</a:t>
                      </a:r>
                      <a:r>
                        <a:rPr lang="fr-CA" sz="2400" b="1" dirty="0"/>
                        <a:t> </a:t>
                      </a:r>
                      <a:r>
                        <a:rPr lang="fr-CA" sz="2400" b="1" dirty="0" err="1"/>
                        <a:t>assets</a:t>
                      </a:r>
                      <a:r>
                        <a:rPr lang="fr-CA" sz="2400" b="1" dirty="0"/>
                        <a:t> 25%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/>
                        <a:t>Plane miles 75% over province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096">
                <a:tc>
                  <a:txBody>
                    <a:bodyPr/>
                    <a:lstStyle/>
                    <a:p>
                      <a:r>
                        <a:rPr lang="fr-CA" sz="2400" b="1" dirty="0"/>
                        <a:t>Grain </a:t>
                      </a:r>
                      <a:r>
                        <a:rPr lang="fr-CA" sz="2400" b="1" dirty="0" err="1"/>
                        <a:t>elevator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 err="1"/>
                        <a:t>Bushels</a:t>
                      </a:r>
                      <a:r>
                        <a:rPr lang="fr-CA" sz="2400" b="1" dirty="0"/>
                        <a:t> received 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 err="1"/>
                        <a:t>Wages</a:t>
                      </a:r>
                      <a:r>
                        <a:rPr lang="fr-CA" sz="2400" b="1" dirty="0"/>
                        <a:t> &amp;salaries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670">
                <a:tc>
                  <a:txBody>
                    <a:bodyPr/>
                    <a:lstStyle/>
                    <a:p>
                      <a:r>
                        <a:rPr lang="fr-CA" sz="2400" b="1" dirty="0"/>
                        <a:t>Buses &amp; truck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/>
                        <a:t>Km by province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 err="1"/>
                        <a:t>Wages</a:t>
                      </a:r>
                      <a:r>
                        <a:rPr lang="fr-CA" sz="2400" b="1" dirty="0"/>
                        <a:t>&amp; salaries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9426">
                <a:tc>
                  <a:txBody>
                    <a:bodyPr/>
                    <a:lstStyle/>
                    <a:p>
                      <a:r>
                        <a:rPr lang="fr-CA" sz="2400" b="1" dirty="0"/>
                        <a:t>Pipelines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 err="1"/>
                        <a:t>Length</a:t>
                      </a:r>
                      <a:r>
                        <a:rPr lang="fr-CA" sz="2400" b="1" dirty="0"/>
                        <a:t> in province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tc>
                  <a:txBody>
                    <a:bodyPr/>
                    <a:lstStyle/>
                    <a:p>
                      <a:r>
                        <a:rPr lang="fr-CA" sz="2400" b="1" dirty="0" err="1"/>
                        <a:t>Wages</a:t>
                      </a:r>
                      <a:r>
                        <a:rPr lang="fr-CA" sz="2400" b="1" dirty="0"/>
                        <a:t>&amp; salaries</a:t>
                      </a:r>
                      <a:endParaRPr lang="fr-FR" sz="2400" b="1" dirty="0"/>
                    </a:p>
                  </a:txBody>
                  <a:tcPr marL="68580" marR="68580" marT="34285" marB="3428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>
            <a:extLst>
              <a:ext uri="{FF2B5EF4-FFF2-40B4-BE49-F238E27FC236}">
                <a16:creationId xmlns:a16="http://schemas.microsoft.com/office/drawing/2014/main" id="{3496D601-49C7-4CA1-8216-3552CFDC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7" y="623888"/>
            <a:ext cx="8870623" cy="687387"/>
          </a:xfrm>
        </p:spPr>
        <p:txBody>
          <a:bodyPr>
            <a:normAutofit/>
          </a:bodyPr>
          <a:lstStyle/>
          <a:p>
            <a:r>
              <a:rPr lang="en-CA" altLang="en-US" dirty="0"/>
              <a:t>2)Carbon pricing in Canada</a:t>
            </a:r>
          </a:p>
        </p:txBody>
      </p:sp>
      <p:sp>
        <p:nvSpPr>
          <p:cNvPr id="36867" name="Espace réservé du contenu 2">
            <a:extLst>
              <a:ext uri="{FF2B5EF4-FFF2-40B4-BE49-F238E27FC236}">
                <a16:creationId xmlns:a16="http://schemas.microsoft.com/office/drawing/2014/main" id="{0A6D4953-2E8E-461D-A92C-1DEDE260F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489075"/>
            <a:ext cx="9067800" cy="5410200"/>
          </a:xfrm>
        </p:spPr>
        <p:txBody>
          <a:bodyPr/>
          <a:lstStyle/>
          <a:p>
            <a:r>
              <a:rPr lang="en-CA" altLang="en-US" sz="2400" dirty="0"/>
              <a:t>Federal </a:t>
            </a:r>
            <a:r>
              <a:rPr lang="en-CA" altLang="en-US" sz="2400" i="1" dirty="0"/>
              <a:t>Greenhouse Gas Pollution Pricing Act</a:t>
            </a:r>
          </a:p>
          <a:p>
            <a:r>
              <a:rPr lang="en-CA" altLang="en-US" sz="2400" dirty="0"/>
              <a:t>Two tools used: </a:t>
            </a:r>
          </a:p>
          <a:p>
            <a:r>
              <a:rPr lang="en-CA" altLang="en-US" sz="2400" u="sng" dirty="0"/>
              <a:t>Fuel charge </a:t>
            </a:r>
            <a:r>
              <a:rPr lang="en-CA" altLang="en-US" sz="2400" dirty="0"/>
              <a:t>federal or provincial</a:t>
            </a:r>
          </a:p>
          <a:p>
            <a:pPr lvl="1"/>
            <a:r>
              <a:rPr lang="en-CA" altLang="en-US" sz="2200" dirty="0"/>
              <a:t>Federal price is floor (backstop) </a:t>
            </a:r>
            <a:r>
              <a:rPr lang="en-US" altLang="en-US" sz="2200" dirty="0"/>
              <a:t>80$/ton in 2024 then 15$ increase per year to 170$ in 2030 Everywhere except:</a:t>
            </a:r>
          </a:p>
          <a:p>
            <a:pPr lvl="1"/>
            <a:r>
              <a:rPr lang="en-US" altLang="en-US" sz="2200" dirty="0"/>
              <a:t>Québec with market based pricing linked to California </a:t>
            </a:r>
          </a:p>
          <a:p>
            <a:pPr lvl="1"/>
            <a:r>
              <a:rPr lang="en-US" altLang="en-US" sz="2200" dirty="0"/>
              <a:t>BC (first in 2008) prices at 80$ and NWT</a:t>
            </a:r>
            <a:endParaRPr lang="en-CA" altLang="en-US" sz="2200" dirty="0"/>
          </a:p>
          <a:p>
            <a:r>
              <a:rPr lang="en-CA" altLang="en-US" sz="2400" u="sng" dirty="0"/>
              <a:t>Output Based Pricing System (OBPS) </a:t>
            </a:r>
            <a:r>
              <a:rPr lang="en-CA" altLang="en-US" sz="2400" dirty="0"/>
              <a:t>federal or provincial</a:t>
            </a:r>
          </a:p>
          <a:p>
            <a:r>
              <a:rPr lang="en-CA" altLang="en-US" sz="2400" dirty="0"/>
              <a:t>Federal G decides if provincial plan OK or not</a:t>
            </a:r>
          </a:p>
          <a:p>
            <a:r>
              <a:rPr lang="en-CA" altLang="en-US" sz="2400" dirty="0"/>
              <a:t>Federal fuel charge= Climate Action Incentive Payment =Canada Carbon Rebate </a:t>
            </a:r>
          </a:p>
          <a:p>
            <a:endParaRPr lang="en-CA" altLang="en-US" sz="2400" i="1" dirty="0"/>
          </a:p>
        </p:txBody>
      </p:sp>
      <p:sp>
        <p:nvSpPr>
          <p:cNvPr id="36868" name="Espace réservé du numéro de diapositive 3">
            <a:extLst>
              <a:ext uri="{FF2B5EF4-FFF2-40B4-BE49-F238E27FC236}">
                <a16:creationId xmlns:a16="http://schemas.microsoft.com/office/drawing/2014/main" id="{9443DF11-AF0A-4668-9BF4-DFF583DE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D01404-BB52-4668-9A04-94866FDFDD37}" type="slidenum">
              <a:rPr lang="fr-FR" altLang="fr-FR" smtClean="0">
                <a:solidFill>
                  <a:srgbClr val="FEFF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>
              <a:solidFill>
                <a:srgbClr val="FE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C4D19894-2BB7-4D39-8CA4-386EFEAE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>
            <a:normAutofit/>
          </a:bodyPr>
          <a:lstStyle/>
          <a:p>
            <a:r>
              <a:rPr lang="fr-CA" altLang="fr-FR" dirty="0" err="1"/>
              <a:t>Climate</a:t>
            </a:r>
            <a:r>
              <a:rPr lang="fr-CA" altLang="fr-FR" dirty="0"/>
              <a:t> Carbon </a:t>
            </a:r>
            <a:r>
              <a:rPr lang="fr-CA" altLang="fr-FR" dirty="0" err="1"/>
              <a:t>Rebate</a:t>
            </a:r>
            <a:r>
              <a:rPr lang="fr-CA" altLang="fr-FR" dirty="0"/>
              <a:t> </a:t>
            </a:r>
          </a:p>
        </p:txBody>
      </p:sp>
      <p:sp>
        <p:nvSpPr>
          <p:cNvPr id="39939" name="Espace réservé du contenu 2">
            <a:extLst>
              <a:ext uri="{FF2B5EF4-FFF2-40B4-BE49-F238E27FC236}">
                <a16:creationId xmlns:a16="http://schemas.microsoft.com/office/drawing/2014/main" id="{1E7B4B81-8FD8-4447-8F04-DBDD55BB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133600"/>
            <a:ext cx="9789736" cy="3778250"/>
          </a:xfrm>
        </p:spPr>
        <p:txBody>
          <a:bodyPr>
            <a:normAutofit fontScale="92500"/>
          </a:bodyPr>
          <a:lstStyle/>
          <a:p>
            <a:r>
              <a:rPr lang="fr-FR" altLang="fr-FR" sz="2400" dirty="0"/>
              <a:t>Set </a:t>
            </a:r>
            <a:r>
              <a:rPr lang="fr-FR" altLang="fr-FR" sz="2400" dirty="0" err="1"/>
              <a:t>according</a:t>
            </a:r>
            <a:r>
              <a:rPr lang="fr-FR" altLang="fr-FR" sz="2400" dirty="0"/>
              <a:t> to </a:t>
            </a:r>
            <a:r>
              <a:rPr lang="fr-FR" altLang="fr-FR" sz="2400" dirty="0" err="1"/>
              <a:t>expected</a:t>
            </a:r>
            <a:r>
              <a:rPr lang="fr-FR" altLang="fr-FR" sz="2400" dirty="0"/>
              <a:t> </a:t>
            </a:r>
            <a:r>
              <a:rPr lang="fr-FR" altLang="fr-FR" sz="2400" dirty="0" err="1"/>
              <a:t>provicial</a:t>
            </a:r>
            <a:r>
              <a:rPr lang="fr-FR" altLang="fr-FR" sz="2400" dirty="0"/>
              <a:t> revenue ( </a:t>
            </a:r>
            <a:r>
              <a:rPr lang="fr-FR" altLang="fr-FR" sz="2400" dirty="0" err="1"/>
              <a:t>carbon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intensity</a:t>
            </a:r>
            <a:r>
              <a:rPr lang="fr-FR" altLang="fr-FR" sz="2400" dirty="0"/>
              <a:t>(</a:t>
            </a:r>
            <a:r>
              <a:rPr lang="fr-FR" altLang="fr-FR" sz="2400" dirty="0" err="1"/>
              <a:t>electricity</a:t>
            </a:r>
            <a:r>
              <a:rPr lang="fr-FR" altLang="fr-FR" sz="2400" dirty="0"/>
              <a:t> </a:t>
            </a:r>
            <a:r>
              <a:rPr lang="fr-FR" altLang="fr-FR" sz="2400" dirty="0" err="1"/>
              <a:t>generation</a:t>
            </a:r>
            <a:r>
              <a:rPr lang="fr-FR" altLang="fr-FR" sz="2400" dirty="0"/>
              <a:t>…) </a:t>
            </a:r>
            <a:r>
              <a:rPr lang="fr-FR" altLang="fr-FR" sz="2400" b="1" dirty="0"/>
              <a:t>90% of total</a:t>
            </a:r>
          </a:p>
          <a:p>
            <a:r>
              <a:rPr lang="fr-FR" altLang="fr-FR" sz="2400" dirty="0"/>
              <a:t>More </a:t>
            </a:r>
            <a:r>
              <a:rPr lang="fr-FR" altLang="fr-FR" sz="2400" dirty="0" err="1"/>
              <a:t>than</a:t>
            </a:r>
            <a:r>
              <a:rPr lang="fr-FR" altLang="fr-FR" sz="2400" dirty="0"/>
              <a:t> </a:t>
            </a:r>
            <a:r>
              <a:rPr lang="fr-FR" altLang="fr-FR" sz="2400" dirty="0" err="1"/>
              <a:t>tax</a:t>
            </a:r>
            <a:r>
              <a:rPr lang="fr-FR" altLang="fr-FR" sz="2400" dirty="0"/>
              <a:t> </a:t>
            </a:r>
            <a:r>
              <a:rPr lang="fr-FR" altLang="fr-FR" sz="2400" dirty="0" err="1"/>
              <a:t>paid</a:t>
            </a:r>
            <a:r>
              <a:rPr lang="fr-FR" altLang="fr-FR" sz="2400" dirty="0"/>
              <a:t> (simulations) for 4 </a:t>
            </a:r>
            <a:r>
              <a:rPr lang="fr-FR" altLang="fr-FR" sz="2400" dirty="0" err="1"/>
              <a:t>poorest</a:t>
            </a:r>
            <a:r>
              <a:rPr lang="fr-FR" altLang="fr-FR" sz="2400" dirty="0"/>
              <a:t> quintiles </a:t>
            </a:r>
            <a:r>
              <a:rPr lang="fr-CA" altLang="fr-FR" sz="2400" dirty="0"/>
              <a:t> </a:t>
            </a:r>
          </a:p>
          <a:p>
            <a:r>
              <a:rPr lang="fr-FR" altLang="fr-FR" sz="2400" b="1" dirty="0"/>
              <a:t>1</a:t>
            </a:r>
            <a:r>
              <a:rPr lang="fr-CA" altLang="fr-FR" sz="2400" b="1" dirty="0"/>
              <a:t>0% </a:t>
            </a:r>
            <a:r>
              <a:rPr lang="fr-CA" altLang="fr-FR" sz="2400" dirty="0"/>
              <a:t>for </a:t>
            </a:r>
            <a:r>
              <a:rPr lang="fr-CA" altLang="fr-FR" sz="2400" dirty="0" err="1"/>
              <a:t>special</a:t>
            </a:r>
            <a:r>
              <a:rPr lang="fr-CA" altLang="fr-FR" sz="2400" dirty="0"/>
              <a:t> groups :First nations ,rural </a:t>
            </a:r>
            <a:r>
              <a:rPr lang="fr-CA" altLang="fr-FR" sz="2400" dirty="0" err="1"/>
              <a:t>remote</a:t>
            </a:r>
            <a:endParaRPr lang="fr-CA" altLang="fr-FR" sz="2400" dirty="0"/>
          </a:p>
          <a:p>
            <a:r>
              <a:rPr lang="fr-CA" altLang="fr-FR" sz="2400" dirty="0" err="1"/>
              <a:t>Since</a:t>
            </a:r>
            <a:r>
              <a:rPr lang="fr-CA" altLang="fr-FR" sz="2400" dirty="0"/>
              <a:t> 2024 no taxation of fuel </a:t>
            </a:r>
            <a:r>
              <a:rPr lang="fr-CA" altLang="fr-FR" sz="2400" dirty="0" err="1"/>
              <a:t>oil</a:t>
            </a:r>
            <a:r>
              <a:rPr lang="fr-CA" altLang="fr-FR" sz="2400" dirty="0"/>
              <a:t> (</a:t>
            </a:r>
            <a:r>
              <a:rPr lang="fr-CA" altLang="fr-FR" sz="2400" dirty="0" err="1"/>
              <a:t>targets</a:t>
            </a:r>
            <a:r>
              <a:rPr lang="fr-CA" altLang="fr-FR" sz="2400" dirty="0"/>
              <a:t> Atlantic Canada </a:t>
            </a:r>
            <a:r>
              <a:rPr lang="fr-CA" altLang="fr-FR" sz="2400" dirty="0" err="1"/>
              <a:t>voters</a:t>
            </a:r>
            <a:r>
              <a:rPr lang="fr-CA" altLang="fr-FR" sz="2400" dirty="0"/>
              <a:t>)</a:t>
            </a:r>
          </a:p>
          <a:p>
            <a:r>
              <a:rPr lang="fr-CA" altLang="fr-FR" sz="2400" i="1" dirty="0"/>
              <a:t>Axe the </a:t>
            </a:r>
            <a:r>
              <a:rPr lang="fr-CA" altLang="fr-FR" sz="2400" i="1" dirty="0" err="1"/>
              <a:t>tax</a:t>
            </a:r>
            <a:r>
              <a:rPr lang="fr-CA" altLang="fr-FR" sz="2400" i="1" dirty="0"/>
              <a:t> </a:t>
            </a:r>
            <a:r>
              <a:rPr lang="fr-CA" altLang="fr-FR" sz="2400" dirty="0"/>
              <a:t>slogan of Conservative </a:t>
            </a:r>
            <a:r>
              <a:rPr lang="fr-CA" altLang="fr-FR" sz="2400" dirty="0" err="1"/>
              <a:t>federal</a:t>
            </a:r>
            <a:r>
              <a:rPr lang="fr-CA" altLang="fr-FR" sz="2400" dirty="0"/>
              <a:t> opposition; </a:t>
            </a:r>
            <a:r>
              <a:rPr lang="fr-CA" altLang="fr-FR" sz="2400" dirty="0" err="1"/>
              <a:t>elections</a:t>
            </a:r>
            <a:r>
              <a:rPr lang="fr-CA" altLang="fr-FR" sz="2400" dirty="0"/>
              <a:t>  </a:t>
            </a:r>
            <a:r>
              <a:rPr lang="fr-CA" altLang="fr-FR" sz="2400" dirty="0" err="1"/>
              <a:t>planned</a:t>
            </a:r>
            <a:r>
              <a:rPr lang="fr-CA" altLang="fr-FR" sz="2400" dirty="0"/>
              <a:t> in 2025 </a:t>
            </a:r>
          </a:p>
          <a:p>
            <a:r>
              <a:rPr lang="fr-CA" altLang="fr-FR" sz="2400" b="1" dirty="0" err="1">
                <a:solidFill>
                  <a:srgbClr val="FF0000"/>
                </a:solidFill>
              </a:rPr>
              <a:t>Slutsky</a:t>
            </a:r>
            <a:r>
              <a:rPr lang="fr-CA" altLang="fr-FR" sz="2400" b="1" dirty="0">
                <a:solidFill>
                  <a:srgbClr val="FF0000"/>
                </a:solidFill>
              </a:rPr>
              <a:t> compensation: </a:t>
            </a:r>
            <a:r>
              <a:rPr lang="fr-CA" altLang="fr-FR" sz="2400" b="1" dirty="0" err="1">
                <a:solidFill>
                  <a:srgbClr val="FF0000"/>
                </a:solidFill>
              </a:rPr>
              <a:t>opportunity</a:t>
            </a:r>
            <a:r>
              <a:rPr lang="fr-CA" altLang="fr-FR" sz="2400" b="1" dirty="0">
                <a:solidFill>
                  <a:srgbClr val="FF0000"/>
                </a:solidFill>
              </a:rPr>
              <a:t> for </a:t>
            </a:r>
            <a:r>
              <a:rPr lang="fr-CA" altLang="fr-FR" sz="2400" b="1" dirty="0" err="1">
                <a:solidFill>
                  <a:srgbClr val="FF0000"/>
                </a:solidFill>
              </a:rPr>
              <a:t>demand</a:t>
            </a:r>
            <a:r>
              <a:rPr lang="fr-CA" altLang="fr-FR" sz="2400" b="1" dirty="0">
                <a:solidFill>
                  <a:srgbClr val="FF0000"/>
                </a:solidFill>
              </a:rPr>
              <a:t> estimation </a:t>
            </a:r>
            <a:r>
              <a:rPr lang="fr-CA" altLang="fr-FR" sz="2400" b="1" dirty="0" err="1">
                <a:solidFill>
                  <a:srgbClr val="FF0000"/>
                </a:solidFill>
              </a:rPr>
              <a:t>aggregate</a:t>
            </a:r>
            <a:r>
              <a:rPr lang="fr-CA" altLang="fr-FR" sz="2400" b="1" dirty="0">
                <a:solidFill>
                  <a:srgbClr val="FF0000"/>
                </a:solidFill>
              </a:rPr>
              <a:t> and </a:t>
            </a:r>
            <a:r>
              <a:rPr lang="fr-CA" altLang="fr-FR" sz="2400" b="1" dirty="0" err="1">
                <a:solidFill>
                  <a:srgbClr val="FF0000"/>
                </a:solidFill>
              </a:rPr>
              <a:t>household</a:t>
            </a:r>
            <a:r>
              <a:rPr lang="fr-CA" altLang="fr-FR" sz="2400" b="1" dirty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39940" name="Espace réservé du numéro de diapositive 3">
            <a:extLst>
              <a:ext uri="{FF2B5EF4-FFF2-40B4-BE49-F238E27FC236}">
                <a16:creationId xmlns:a16="http://schemas.microsoft.com/office/drawing/2014/main" id="{589B4826-AC24-4BBF-8256-BCD27BB479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3C088F-2031-4ED2-BCF8-BBDB4FFCE9AF}" type="slidenum">
              <a:rPr lang="fr-FR" altLang="fr-FR" smtClean="0">
                <a:solidFill>
                  <a:srgbClr val="FEFF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>
              <a:solidFill>
                <a:srgbClr val="FE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489</TotalTime>
  <Words>1638</Words>
  <Application>Microsoft Office PowerPoint</Application>
  <PresentationFormat>ワイド画面</PresentationFormat>
  <Paragraphs>362</Paragraphs>
  <Slides>36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6" baseType="lpstr">
      <vt:lpstr>Google Sans</vt:lpstr>
      <vt:lpstr>MinionPro-Regular</vt:lpstr>
      <vt:lpstr>MyriadPro-Regular</vt:lpstr>
      <vt:lpstr>メイリオ</vt:lpstr>
      <vt:lpstr>Arial</vt:lpstr>
      <vt:lpstr>Calibri</vt:lpstr>
      <vt:lpstr>Century Gothic</vt:lpstr>
      <vt:lpstr>Times New Roman</vt:lpstr>
      <vt:lpstr>Wingdings 3</vt:lpstr>
      <vt:lpstr>Brin</vt:lpstr>
      <vt:lpstr>Carbon taxation; PIT compliance costs&amp; complexity; Fiscal federalism.  Three Canadian  public finance issues</vt:lpstr>
      <vt:lpstr>Content</vt:lpstr>
      <vt:lpstr>PowerPoint プレゼンテーション</vt:lpstr>
      <vt:lpstr>1)Background on Canada </vt:lpstr>
      <vt:lpstr>PowerPoint プレゼンテーション</vt:lpstr>
      <vt:lpstr>PowerPoint プレゼンテーション</vt:lpstr>
      <vt:lpstr>CIT formula apportionment between provinces : general (≈80% CIT) + 9 specific (6 listed)</vt:lpstr>
      <vt:lpstr>2)Carbon pricing in Canada</vt:lpstr>
      <vt:lpstr>Climate Carbon Rebate </vt:lpstr>
      <vt:lpstr>Climate Action Incentive Ontario Alberta+BC+QC Payment amount  </vt:lpstr>
      <vt:lpstr>3)PIT Complexity and Compliance i)background </vt:lpstr>
      <vt:lpstr>Increasing PIT diversity in CRA provinces</vt:lpstr>
      <vt:lpstr>3)PIT Complexity and Compliance ii)Complexity </vt:lpstr>
      <vt:lpstr>Complexity Methodology  correlated indices for Canada</vt:lpstr>
      <vt:lpstr>Complexity Measurement-2</vt:lpstr>
      <vt:lpstr>Complexity Measurement</vt:lpstr>
      <vt:lpstr>Complexity measurement -3</vt:lpstr>
      <vt:lpstr>Measuring Compliance costs History of thought</vt:lpstr>
      <vt:lpstr>iii)Measuring Compliance Costs -Methodology</vt:lpstr>
      <vt:lpstr>Surveys, PIT, Canada,adults </vt:lpstr>
      <vt:lpstr>Surveys PIT-2</vt:lpstr>
      <vt:lpstr>Static findings</vt:lpstr>
      <vt:lpstr>Completion mode 2008-Individuals % extremes </vt:lpstr>
      <vt:lpstr>CC-Individuals time-costs- MEAN 2008 extremes</vt:lpstr>
      <vt:lpstr>Four years findings Preparation mode: -1 Canada</vt:lpstr>
      <vt:lpstr>Four years findings Preparation mode:-2 Canada</vt:lpstr>
      <vt:lpstr>Four years findings Compliance costs, Canada</vt:lpstr>
      <vt:lpstr>PowerPoint プレゼンテーション</vt:lpstr>
      <vt:lpstr>Compliance costs  </vt:lpstr>
      <vt:lpstr>3 iv Combining complexity and compliance costs four years ,Canada</vt:lpstr>
      <vt:lpstr>Fiscal federalism emerging issues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taxation ,PIT and health transfers: complexity in Canadian tax/transfer arrangements</dc:title>
  <dc:creator>Francois Vaillancourt</dc:creator>
  <cp:lastModifiedBy>CIRJE Office</cp:lastModifiedBy>
  <cp:revision>42</cp:revision>
  <dcterms:created xsi:type="dcterms:W3CDTF">2024-10-29T18:30:32Z</dcterms:created>
  <dcterms:modified xsi:type="dcterms:W3CDTF">2024-11-18T02:12:22Z</dcterms:modified>
</cp:coreProperties>
</file>