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7" r:id="rId2"/>
    <p:sldId id="258" r:id="rId3"/>
    <p:sldId id="259" r:id="rId4"/>
    <p:sldId id="260" r:id="rId5"/>
    <p:sldId id="261" r:id="rId6"/>
    <p:sldId id="403" r:id="rId7"/>
    <p:sldId id="262" r:id="rId8"/>
    <p:sldId id="368" r:id="rId9"/>
    <p:sldId id="367" r:id="rId10"/>
    <p:sldId id="369" r:id="rId11"/>
    <p:sldId id="366" r:id="rId12"/>
    <p:sldId id="356" r:id="rId13"/>
    <p:sldId id="357" r:id="rId14"/>
    <p:sldId id="358" r:id="rId15"/>
    <p:sldId id="359" r:id="rId16"/>
    <p:sldId id="360" r:id="rId17"/>
    <p:sldId id="361" r:id="rId18"/>
    <p:sldId id="362" r:id="rId19"/>
    <p:sldId id="363" r:id="rId20"/>
    <p:sldId id="364" r:id="rId21"/>
    <p:sldId id="365" r:id="rId22"/>
    <p:sldId id="391" r:id="rId23"/>
    <p:sldId id="398" r:id="rId24"/>
    <p:sldId id="394" r:id="rId25"/>
    <p:sldId id="395" r:id="rId26"/>
    <p:sldId id="396" r:id="rId27"/>
    <p:sldId id="392" r:id="rId28"/>
    <p:sldId id="393" r:id="rId29"/>
    <p:sldId id="399" r:id="rId30"/>
    <p:sldId id="401" r:id="rId31"/>
    <p:sldId id="402" r:id="rId32"/>
    <p:sldId id="397" r:id="rId33"/>
    <p:sldId id="281" r:id="rId34"/>
    <p:sldId id="263" r:id="rId35"/>
    <p:sldId id="264" r:id="rId36"/>
    <p:sldId id="265" r:id="rId37"/>
    <p:sldId id="266" r:id="rId38"/>
    <p:sldId id="267" r:id="rId39"/>
    <p:sldId id="268" r:id="rId40"/>
    <p:sldId id="269" r:id="rId41"/>
    <p:sldId id="270" r:id="rId42"/>
    <p:sldId id="271" r:id="rId43"/>
    <p:sldId id="272" r:id="rId44"/>
    <p:sldId id="273" r:id="rId45"/>
    <p:sldId id="274" r:id="rId46"/>
    <p:sldId id="275" r:id="rId47"/>
    <p:sldId id="276" r:id="rId48"/>
    <p:sldId id="277" r:id="rId49"/>
    <p:sldId id="278" r:id="rId50"/>
    <p:sldId id="279" r:id="rId51"/>
    <p:sldId id="280" r:id="rId52"/>
    <p:sldId id="289" r:id="rId53"/>
    <p:sldId id="305" r:id="rId54"/>
    <p:sldId id="381" r:id="rId55"/>
    <p:sldId id="389" r:id="rId56"/>
    <p:sldId id="291" r:id="rId57"/>
    <p:sldId id="320" r:id="rId58"/>
    <p:sldId id="321" r:id="rId59"/>
    <p:sldId id="322" r:id="rId60"/>
    <p:sldId id="323" r:id="rId61"/>
    <p:sldId id="324" r:id="rId62"/>
    <p:sldId id="353" r:id="rId63"/>
    <p:sldId id="375" r:id="rId64"/>
    <p:sldId id="354" r:id="rId65"/>
    <p:sldId id="355" r:id="rId66"/>
    <p:sldId id="325" r:id="rId67"/>
    <p:sldId id="326" r:id="rId68"/>
    <p:sldId id="327" r:id="rId69"/>
    <p:sldId id="328" r:id="rId70"/>
    <p:sldId id="329" r:id="rId71"/>
    <p:sldId id="382" r:id="rId72"/>
    <p:sldId id="383" r:id="rId73"/>
    <p:sldId id="384" r:id="rId74"/>
    <p:sldId id="385" r:id="rId75"/>
    <p:sldId id="335" r:id="rId76"/>
    <p:sldId id="336" r:id="rId77"/>
    <p:sldId id="337" r:id="rId78"/>
    <p:sldId id="338" r:id="rId79"/>
    <p:sldId id="339" r:id="rId80"/>
    <p:sldId id="340" r:id="rId81"/>
    <p:sldId id="342" r:id="rId82"/>
    <p:sldId id="343" r:id="rId83"/>
    <p:sldId id="344" r:id="rId84"/>
    <p:sldId id="345" r:id="rId85"/>
    <p:sldId id="346" r:id="rId86"/>
    <p:sldId id="347" r:id="rId87"/>
    <p:sldId id="348" r:id="rId88"/>
    <p:sldId id="386" r:id="rId89"/>
    <p:sldId id="349" r:id="rId90"/>
    <p:sldId id="387" r:id="rId91"/>
    <p:sldId id="350" r:id="rId92"/>
    <p:sldId id="388" r:id="rId93"/>
    <p:sldId id="390" r:id="rId9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6B2C1-DA4D-458B-9127-C6285079B5F1}" type="datetimeFigureOut">
              <a:rPr kumimoji="1" lang="ja-JP" altLang="en-US" smtClean="0"/>
              <a:t>2019/12/15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A38EE-87C9-4F1E-8CFA-BDC92015368D}" type="slidenum">
              <a:rPr kumimoji="1" lang="ja-JP" altLang="en-US" smtClean="0"/>
              <a:t>‹#›</a:t>
            </a:fld>
            <a:endParaRPr kumimoji="1" lang="ja-JP" altLang="en-US"/>
          </a:p>
        </p:txBody>
      </p:sp>
    </p:spTree>
    <p:extLst>
      <p:ext uri="{BB962C8B-B14F-4D97-AF65-F5344CB8AC3E}">
        <p14:creationId xmlns:p14="http://schemas.microsoft.com/office/powerpoint/2010/main" val="5277164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113" indent="-296863" defTabSz="9620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2213"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8463"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300"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35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607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179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51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C9D0CC5-55CD-4D9A-A688-5CE2FA70B152}" type="slidenum">
              <a:rPr lang="en-US" altLang="ja-JP" sz="1300" smtClean="0">
                <a:ea typeface="ＭＳ Ｐゴシック" panose="020B0600070205080204" pitchFamily="50" charset="-128"/>
              </a:rPr>
              <a:pPr>
                <a:spcBef>
                  <a:spcPct val="0"/>
                </a:spcBef>
              </a:pPr>
              <a:t>1</a:t>
            </a:fld>
            <a:endParaRPr lang="en-US" altLang="ja-JP" sz="1300" smtClean="0">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246706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113" indent="-296863" defTabSz="9620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2213"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8463"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300"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35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607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179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51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C9D0CC5-55CD-4D9A-A688-5CE2FA70B152}" type="slidenum">
              <a:rPr lang="en-US" altLang="ja-JP" sz="1300" smtClean="0">
                <a:ea typeface="ＭＳ Ｐゴシック" panose="020B0600070205080204" pitchFamily="50" charset="-128"/>
              </a:rPr>
              <a:pPr>
                <a:spcBef>
                  <a:spcPct val="0"/>
                </a:spcBef>
              </a:pPr>
              <a:t>8</a:t>
            </a:fld>
            <a:endParaRPr lang="en-US" altLang="ja-JP" sz="1300" smtClean="0">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156379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113" indent="-296863" defTabSz="9620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2213"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8463"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300"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35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607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179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51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C9D0CC5-55CD-4D9A-A688-5CE2FA70B152}" type="slidenum">
              <a:rPr lang="en-US" altLang="ja-JP" sz="1300" smtClean="0">
                <a:ea typeface="ＭＳ Ｐゴシック" panose="020B0600070205080204" pitchFamily="50" charset="-128"/>
              </a:rPr>
              <a:pPr>
                <a:spcBef>
                  <a:spcPct val="0"/>
                </a:spcBef>
              </a:pPr>
              <a:t>11</a:t>
            </a:fld>
            <a:endParaRPr lang="en-US" altLang="ja-JP" sz="1300" smtClean="0">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3647812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526273D-04DE-468F-B67D-8A768F4D0808}" type="slidenum">
              <a:rPr kumimoji="1" lang="ja-JP" altLang="en-US" smtClean="0"/>
              <a:t>19</a:t>
            </a:fld>
            <a:endParaRPr kumimoji="1" lang="ja-JP" altLang="en-US"/>
          </a:p>
        </p:txBody>
      </p:sp>
    </p:spTree>
    <p:extLst>
      <p:ext uri="{BB962C8B-B14F-4D97-AF65-F5344CB8AC3E}">
        <p14:creationId xmlns:p14="http://schemas.microsoft.com/office/powerpoint/2010/main" val="437640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113" indent="-296863" defTabSz="9620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2213"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8463"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300"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35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607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179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51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C9D0CC5-55CD-4D9A-A688-5CE2FA70B152}" type="slidenum">
              <a:rPr lang="en-US" altLang="ja-JP" sz="1300" smtClean="0">
                <a:ea typeface="ＭＳ Ｐゴシック" panose="020B0600070205080204" pitchFamily="50" charset="-128"/>
              </a:rPr>
              <a:pPr>
                <a:spcBef>
                  <a:spcPct val="0"/>
                </a:spcBef>
              </a:pPr>
              <a:t>33</a:t>
            </a:fld>
            <a:endParaRPr lang="en-US" altLang="ja-JP" sz="1300" smtClean="0">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57854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113" indent="-296863" defTabSz="9620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2213"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8463"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300"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35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607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179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51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C9D0CC5-55CD-4D9A-A688-5CE2FA70B152}" type="slidenum">
              <a:rPr lang="en-US" altLang="ja-JP" sz="1300" smtClean="0">
                <a:ea typeface="ＭＳ Ｐゴシック" panose="020B0600070205080204" pitchFamily="50" charset="-128"/>
              </a:rPr>
              <a:pPr>
                <a:spcBef>
                  <a:spcPct val="0"/>
                </a:spcBef>
              </a:pPr>
              <a:t>52</a:t>
            </a:fld>
            <a:endParaRPr lang="en-US" altLang="ja-JP" sz="1300" smtClean="0">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105278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25">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3113" indent="-296863" defTabSz="962025">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2213"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68463"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46300" indent="-236538" defTabSz="9620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35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607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179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75100" indent="-236538" defTabSz="9620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C9D0CC5-55CD-4D9A-A688-5CE2FA70B152}" type="slidenum">
              <a:rPr lang="en-US" altLang="ja-JP" sz="1300" smtClean="0">
                <a:ea typeface="ＭＳ Ｐゴシック" panose="020B0600070205080204" pitchFamily="50" charset="-128"/>
              </a:rPr>
              <a:pPr>
                <a:spcBef>
                  <a:spcPct val="0"/>
                </a:spcBef>
              </a:pPr>
              <a:t>56</a:t>
            </a:fld>
            <a:endParaRPr lang="en-US" altLang="ja-JP" sz="1300" smtClean="0">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p>
        </p:txBody>
      </p:sp>
    </p:spTree>
    <p:extLst>
      <p:ext uri="{BB962C8B-B14F-4D97-AF65-F5344CB8AC3E}">
        <p14:creationId xmlns:p14="http://schemas.microsoft.com/office/powerpoint/2010/main" val="2287974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78B170C-A0D3-4899-A032-AFC6C9648E16}" type="datetimeFigureOut">
              <a:rPr kumimoji="1" lang="ja-JP" altLang="en-US" smtClean="0"/>
              <a:t>2019/12/15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D8FAAD-9534-4F5A-97CE-34C5EFBF0F52}" type="slidenum">
              <a:rPr kumimoji="1" lang="ja-JP" altLang="en-US" smtClean="0"/>
              <a:t>‹#›</a:t>
            </a:fld>
            <a:endParaRPr kumimoji="1" lang="ja-JP" altLang="en-US"/>
          </a:p>
        </p:txBody>
      </p:sp>
    </p:spTree>
    <p:extLst>
      <p:ext uri="{BB962C8B-B14F-4D97-AF65-F5344CB8AC3E}">
        <p14:creationId xmlns:p14="http://schemas.microsoft.com/office/powerpoint/2010/main" val="3226486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8B170C-A0D3-4899-A032-AFC6C9648E16}" type="datetimeFigureOut">
              <a:rPr kumimoji="1" lang="ja-JP" altLang="en-US" smtClean="0"/>
              <a:t>2019/12/15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D8FAAD-9534-4F5A-97CE-34C5EFBF0F52}" type="slidenum">
              <a:rPr kumimoji="1" lang="ja-JP" altLang="en-US" smtClean="0"/>
              <a:t>‹#›</a:t>
            </a:fld>
            <a:endParaRPr kumimoji="1" lang="ja-JP" altLang="en-US"/>
          </a:p>
        </p:txBody>
      </p:sp>
    </p:spTree>
    <p:extLst>
      <p:ext uri="{BB962C8B-B14F-4D97-AF65-F5344CB8AC3E}">
        <p14:creationId xmlns:p14="http://schemas.microsoft.com/office/powerpoint/2010/main" val="337495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8B170C-A0D3-4899-A032-AFC6C9648E16}" type="datetimeFigureOut">
              <a:rPr kumimoji="1" lang="ja-JP" altLang="en-US" smtClean="0"/>
              <a:t>2019/12/15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D8FAAD-9534-4F5A-97CE-34C5EFBF0F52}" type="slidenum">
              <a:rPr kumimoji="1" lang="ja-JP" altLang="en-US" smtClean="0"/>
              <a:t>‹#›</a:t>
            </a:fld>
            <a:endParaRPr kumimoji="1" lang="ja-JP" altLang="en-US"/>
          </a:p>
        </p:txBody>
      </p:sp>
    </p:spTree>
    <p:extLst>
      <p:ext uri="{BB962C8B-B14F-4D97-AF65-F5344CB8AC3E}">
        <p14:creationId xmlns:p14="http://schemas.microsoft.com/office/powerpoint/2010/main" val="279507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8B170C-A0D3-4899-A032-AFC6C9648E16}" type="datetimeFigureOut">
              <a:rPr kumimoji="1" lang="ja-JP" altLang="en-US" smtClean="0"/>
              <a:t>2019/12/15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D8FAAD-9534-4F5A-97CE-34C5EFBF0F52}" type="slidenum">
              <a:rPr kumimoji="1" lang="ja-JP" altLang="en-US" smtClean="0"/>
              <a:t>‹#›</a:t>
            </a:fld>
            <a:endParaRPr kumimoji="1" lang="ja-JP" altLang="en-US"/>
          </a:p>
        </p:txBody>
      </p:sp>
    </p:spTree>
    <p:extLst>
      <p:ext uri="{BB962C8B-B14F-4D97-AF65-F5344CB8AC3E}">
        <p14:creationId xmlns:p14="http://schemas.microsoft.com/office/powerpoint/2010/main" val="417066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178B170C-A0D3-4899-A032-AFC6C9648E16}" type="datetimeFigureOut">
              <a:rPr kumimoji="1" lang="ja-JP" altLang="en-US" smtClean="0"/>
              <a:t>2019/12/15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7D8FAAD-9534-4F5A-97CE-34C5EFBF0F52}" type="slidenum">
              <a:rPr kumimoji="1" lang="ja-JP" altLang="en-US" smtClean="0"/>
              <a:t>‹#›</a:t>
            </a:fld>
            <a:endParaRPr kumimoji="1" lang="ja-JP" altLang="en-US"/>
          </a:p>
        </p:txBody>
      </p:sp>
    </p:spTree>
    <p:extLst>
      <p:ext uri="{BB962C8B-B14F-4D97-AF65-F5344CB8AC3E}">
        <p14:creationId xmlns:p14="http://schemas.microsoft.com/office/powerpoint/2010/main" val="128470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78B170C-A0D3-4899-A032-AFC6C9648E16}" type="datetimeFigureOut">
              <a:rPr kumimoji="1" lang="ja-JP" altLang="en-US" smtClean="0"/>
              <a:t>2019/12/15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D8FAAD-9534-4F5A-97CE-34C5EFBF0F52}" type="slidenum">
              <a:rPr kumimoji="1" lang="ja-JP" altLang="en-US" smtClean="0"/>
              <a:t>‹#›</a:t>
            </a:fld>
            <a:endParaRPr kumimoji="1" lang="ja-JP" altLang="en-US"/>
          </a:p>
        </p:txBody>
      </p:sp>
    </p:spTree>
    <p:extLst>
      <p:ext uri="{BB962C8B-B14F-4D97-AF65-F5344CB8AC3E}">
        <p14:creationId xmlns:p14="http://schemas.microsoft.com/office/powerpoint/2010/main" val="3316094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78B170C-A0D3-4899-A032-AFC6C9648E16}" type="datetimeFigureOut">
              <a:rPr kumimoji="1" lang="ja-JP" altLang="en-US" smtClean="0"/>
              <a:t>2019/12/15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7D8FAAD-9534-4F5A-97CE-34C5EFBF0F52}" type="slidenum">
              <a:rPr kumimoji="1" lang="ja-JP" altLang="en-US" smtClean="0"/>
              <a:t>‹#›</a:t>
            </a:fld>
            <a:endParaRPr kumimoji="1" lang="ja-JP" altLang="en-US"/>
          </a:p>
        </p:txBody>
      </p:sp>
    </p:spTree>
    <p:extLst>
      <p:ext uri="{BB962C8B-B14F-4D97-AF65-F5344CB8AC3E}">
        <p14:creationId xmlns:p14="http://schemas.microsoft.com/office/powerpoint/2010/main" val="256262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78B170C-A0D3-4899-A032-AFC6C9648E16}" type="datetimeFigureOut">
              <a:rPr kumimoji="1" lang="ja-JP" altLang="en-US" smtClean="0"/>
              <a:t>2019/12/15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7D8FAAD-9534-4F5A-97CE-34C5EFBF0F52}" type="slidenum">
              <a:rPr kumimoji="1" lang="ja-JP" altLang="en-US" smtClean="0"/>
              <a:t>‹#›</a:t>
            </a:fld>
            <a:endParaRPr kumimoji="1" lang="ja-JP" altLang="en-US"/>
          </a:p>
        </p:txBody>
      </p:sp>
    </p:spTree>
    <p:extLst>
      <p:ext uri="{BB962C8B-B14F-4D97-AF65-F5344CB8AC3E}">
        <p14:creationId xmlns:p14="http://schemas.microsoft.com/office/powerpoint/2010/main" val="89780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8B170C-A0D3-4899-A032-AFC6C9648E16}" type="datetimeFigureOut">
              <a:rPr kumimoji="1" lang="ja-JP" altLang="en-US" smtClean="0"/>
              <a:t>2019/12/15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7D8FAAD-9534-4F5A-97CE-34C5EFBF0F52}" type="slidenum">
              <a:rPr kumimoji="1" lang="ja-JP" altLang="en-US" smtClean="0"/>
              <a:t>‹#›</a:t>
            </a:fld>
            <a:endParaRPr kumimoji="1" lang="ja-JP" altLang="en-US"/>
          </a:p>
        </p:txBody>
      </p:sp>
    </p:spTree>
    <p:extLst>
      <p:ext uri="{BB962C8B-B14F-4D97-AF65-F5344CB8AC3E}">
        <p14:creationId xmlns:p14="http://schemas.microsoft.com/office/powerpoint/2010/main" val="4898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78B170C-A0D3-4899-A032-AFC6C9648E16}" type="datetimeFigureOut">
              <a:rPr kumimoji="1" lang="ja-JP" altLang="en-US" smtClean="0"/>
              <a:t>2019/12/15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D8FAAD-9534-4F5A-97CE-34C5EFBF0F52}" type="slidenum">
              <a:rPr kumimoji="1" lang="ja-JP" altLang="en-US" smtClean="0"/>
              <a:t>‹#›</a:t>
            </a:fld>
            <a:endParaRPr kumimoji="1" lang="ja-JP" altLang="en-US"/>
          </a:p>
        </p:txBody>
      </p:sp>
    </p:spTree>
    <p:extLst>
      <p:ext uri="{BB962C8B-B14F-4D97-AF65-F5344CB8AC3E}">
        <p14:creationId xmlns:p14="http://schemas.microsoft.com/office/powerpoint/2010/main" val="199254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78B170C-A0D3-4899-A032-AFC6C9648E16}" type="datetimeFigureOut">
              <a:rPr kumimoji="1" lang="ja-JP" altLang="en-US" smtClean="0"/>
              <a:t>2019/12/15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7D8FAAD-9534-4F5A-97CE-34C5EFBF0F52}" type="slidenum">
              <a:rPr kumimoji="1" lang="ja-JP" altLang="en-US" smtClean="0"/>
              <a:t>‹#›</a:t>
            </a:fld>
            <a:endParaRPr kumimoji="1" lang="ja-JP" altLang="en-US"/>
          </a:p>
        </p:txBody>
      </p:sp>
    </p:spTree>
    <p:extLst>
      <p:ext uri="{BB962C8B-B14F-4D97-AF65-F5344CB8AC3E}">
        <p14:creationId xmlns:p14="http://schemas.microsoft.com/office/powerpoint/2010/main" val="376508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B170C-A0D3-4899-A032-AFC6C9648E16}" type="datetimeFigureOut">
              <a:rPr kumimoji="1" lang="ja-JP" altLang="en-US" smtClean="0"/>
              <a:t>2019/12/15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8FAAD-9534-4F5A-97CE-34C5EFBF0F52}" type="slidenum">
              <a:rPr kumimoji="1" lang="ja-JP" altLang="en-US" smtClean="0"/>
              <a:t>‹#›</a:t>
            </a:fld>
            <a:endParaRPr kumimoji="1" lang="ja-JP" altLang="en-US"/>
          </a:p>
        </p:txBody>
      </p:sp>
    </p:spTree>
    <p:extLst>
      <p:ext uri="{BB962C8B-B14F-4D97-AF65-F5344CB8AC3E}">
        <p14:creationId xmlns:p14="http://schemas.microsoft.com/office/powerpoint/2010/main" val="3567201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960574" y="3486603"/>
            <a:ext cx="8932862" cy="1555750"/>
          </a:xfrm>
        </p:spPr>
        <p:txBody>
          <a:bodyPr rtlCol="0">
            <a:noAutofit/>
          </a:bodyPr>
          <a:lstStyle/>
          <a:p>
            <a:pPr>
              <a:defRPr/>
            </a:pPr>
            <a:r>
              <a:rPr lang="en-US" altLang="ja-JP" sz="2400" b="1" dirty="0">
                <a:solidFill>
                  <a:srgbClr val="002060"/>
                </a:solidFill>
              </a:rPr>
              <a:t/>
            </a:r>
            <a:br>
              <a:rPr lang="en-US" altLang="ja-JP" sz="2400" b="1" dirty="0">
                <a:solidFill>
                  <a:srgbClr val="002060"/>
                </a:solidFill>
              </a:rPr>
            </a:br>
            <a:r>
              <a:rPr lang="en-US" altLang="ja-JP" sz="2400" b="1" dirty="0">
                <a:solidFill>
                  <a:srgbClr val="002060"/>
                </a:solidFill>
              </a:rPr>
              <a:t/>
            </a:r>
            <a:br>
              <a:rPr lang="en-US" altLang="ja-JP" sz="2400" b="1" dirty="0">
                <a:solidFill>
                  <a:srgbClr val="002060"/>
                </a:solidFill>
              </a:rPr>
            </a:br>
            <a:r>
              <a:rPr lang="ja-JP" altLang="en-US" sz="2400" b="1" dirty="0">
                <a:solidFill>
                  <a:srgbClr val="002060"/>
                </a:solidFill>
              </a:rPr>
              <a:t/>
            </a:r>
            <a:br>
              <a:rPr lang="ja-JP" altLang="en-US" sz="2400" b="1" dirty="0">
                <a:solidFill>
                  <a:srgbClr val="002060"/>
                </a:solidFill>
              </a:rPr>
            </a:br>
            <a:r>
              <a:rPr lang="en-US" altLang="ja-JP" sz="2400" b="1" dirty="0" smtClean="0">
                <a:solidFill>
                  <a:srgbClr val="002060"/>
                </a:solidFill>
              </a:rPr>
              <a:t/>
            </a:r>
            <a:br>
              <a:rPr lang="en-US" altLang="ja-JP" sz="2400" b="1" dirty="0" smtClean="0">
                <a:solidFill>
                  <a:srgbClr val="002060"/>
                </a:solidFill>
              </a:rPr>
            </a:br>
            <a:r>
              <a:rPr lang="en-US" altLang="ja-JP" sz="2400" b="1" dirty="0" smtClean="0">
                <a:solidFill>
                  <a:srgbClr val="002060"/>
                </a:solidFill>
              </a:rPr>
              <a:t/>
            </a:r>
            <a:br>
              <a:rPr lang="en-US" altLang="ja-JP" sz="2400" b="1" dirty="0" smtClean="0">
                <a:solidFill>
                  <a:srgbClr val="002060"/>
                </a:solidFill>
              </a:rPr>
            </a:br>
            <a:r>
              <a:rPr lang="en-US" altLang="ja-JP" sz="2400" b="1" dirty="0">
                <a:solidFill>
                  <a:srgbClr val="002060"/>
                </a:solidFill>
              </a:rPr>
              <a:t/>
            </a:r>
            <a:br>
              <a:rPr lang="en-US" altLang="ja-JP" sz="2400" b="1" dirty="0">
                <a:solidFill>
                  <a:srgbClr val="002060"/>
                </a:solidFill>
              </a:rPr>
            </a:br>
            <a:r>
              <a:rPr lang="ja-JP" altLang="en-US" sz="2400" b="1" dirty="0" smtClean="0">
                <a:solidFill>
                  <a:srgbClr val="002060"/>
                </a:solidFill>
              </a:rPr>
              <a:t>「地方</a:t>
            </a:r>
            <a:r>
              <a:rPr lang="ja-JP" altLang="en-US" sz="2400" b="1" dirty="0">
                <a:solidFill>
                  <a:srgbClr val="002060"/>
                </a:solidFill>
              </a:rPr>
              <a:t>財政健全化法とガバナンスの経済学</a:t>
            </a:r>
            <a:br>
              <a:rPr lang="ja-JP" altLang="en-US" sz="2400" b="1" dirty="0">
                <a:solidFill>
                  <a:srgbClr val="002060"/>
                </a:solidFill>
              </a:rPr>
            </a:br>
            <a:r>
              <a:rPr lang="ja-JP" altLang="en-US" sz="2400" b="1" dirty="0">
                <a:solidFill>
                  <a:srgbClr val="002060"/>
                </a:solidFill>
              </a:rPr>
              <a:t>制度本格施行後 </a:t>
            </a:r>
            <a:r>
              <a:rPr lang="en-US" altLang="ja-JP" sz="2400" b="1" dirty="0">
                <a:solidFill>
                  <a:srgbClr val="002060"/>
                </a:solidFill>
              </a:rPr>
              <a:t>10 </a:t>
            </a:r>
            <a:r>
              <a:rPr lang="ja-JP" altLang="en-US" sz="2400" b="1" dirty="0">
                <a:solidFill>
                  <a:srgbClr val="002060"/>
                </a:solidFill>
              </a:rPr>
              <a:t>年での実証的</a:t>
            </a:r>
            <a:r>
              <a:rPr lang="ja-JP" altLang="en-US" sz="2400" b="1" dirty="0" smtClean="0">
                <a:solidFill>
                  <a:srgbClr val="002060"/>
                </a:solidFill>
              </a:rPr>
              <a:t>評価」</a:t>
            </a:r>
            <a:r>
              <a:rPr lang="en-US" altLang="ja-JP" sz="2400" b="1" dirty="0" smtClean="0">
                <a:solidFill>
                  <a:srgbClr val="002060"/>
                </a:solidFill>
              </a:rPr>
              <a:t/>
            </a:r>
            <a:br>
              <a:rPr lang="en-US" altLang="ja-JP" sz="2400" b="1" dirty="0" smtClean="0">
                <a:solidFill>
                  <a:srgbClr val="002060"/>
                </a:solidFill>
              </a:rPr>
            </a:br>
            <a:r>
              <a:rPr lang="ja-JP" altLang="en-US" sz="2400" b="1" dirty="0" smtClean="0">
                <a:solidFill>
                  <a:srgbClr val="002060"/>
                </a:solidFill>
              </a:rPr>
              <a:t>（赤井・石川</a:t>
            </a:r>
            <a:r>
              <a:rPr lang="en-US" altLang="ja-JP" sz="2400" b="1" dirty="0" smtClean="0">
                <a:solidFill>
                  <a:srgbClr val="002060"/>
                </a:solidFill>
              </a:rPr>
              <a:t>(2019)</a:t>
            </a:r>
            <a:r>
              <a:rPr lang="ja-JP" altLang="en-US" sz="2400" b="1" dirty="0" smtClean="0">
                <a:solidFill>
                  <a:srgbClr val="002060"/>
                </a:solidFill>
              </a:rPr>
              <a:t>有斐閣より）</a:t>
            </a:r>
            <a:r>
              <a:rPr lang="en-US" altLang="ja-JP" sz="2400" b="1" dirty="0" smtClean="0">
                <a:solidFill>
                  <a:srgbClr val="002060"/>
                </a:solidFill>
              </a:rPr>
              <a:t/>
            </a:r>
            <a:br>
              <a:rPr lang="en-US" altLang="ja-JP" sz="2400" b="1" dirty="0" smtClean="0">
                <a:solidFill>
                  <a:srgbClr val="002060"/>
                </a:solidFill>
              </a:rPr>
            </a:br>
            <a:r>
              <a:rPr lang="en-US" altLang="ja-JP" sz="2400" b="1" dirty="0">
                <a:solidFill>
                  <a:srgbClr val="002060"/>
                </a:solidFill>
              </a:rPr>
              <a:t/>
            </a:r>
            <a:br>
              <a:rPr lang="en-US" altLang="ja-JP" sz="2400" b="1" dirty="0">
                <a:solidFill>
                  <a:srgbClr val="002060"/>
                </a:solidFill>
              </a:rPr>
            </a:br>
            <a:r>
              <a:rPr lang="en-US" altLang="ja-JP" sz="2400" b="1" dirty="0" smtClean="0">
                <a:solidFill>
                  <a:srgbClr val="002060"/>
                </a:solidFill>
              </a:rPr>
              <a:t>2019</a:t>
            </a:r>
            <a:r>
              <a:rPr lang="ja-JP" altLang="en-US" sz="2400" b="1" dirty="0" smtClean="0">
                <a:solidFill>
                  <a:srgbClr val="002060"/>
                </a:solidFill>
              </a:rPr>
              <a:t>年</a:t>
            </a:r>
            <a:r>
              <a:rPr lang="en-US" altLang="ja-JP" sz="2400" b="1" dirty="0" smtClean="0">
                <a:solidFill>
                  <a:srgbClr val="002060"/>
                </a:solidFill>
              </a:rPr>
              <a:t>12</a:t>
            </a:r>
            <a:r>
              <a:rPr lang="ja-JP" altLang="en-US" sz="2400" b="1" dirty="0" smtClean="0">
                <a:solidFill>
                  <a:srgbClr val="002060"/>
                </a:solidFill>
              </a:rPr>
              <a:t>月</a:t>
            </a:r>
            <a:r>
              <a:rPr lang="en-US" altLang="ja-JP" sz="2400" b="1" dirty="0" smtClean="0">
                <a:solidFill>
                  <a:srgbClr val="002060"/>
                </a:solidFill>
              </a:rPr>
              <a:t>20</a:t>
            </a:r>
            <a:r>
              <a:rPr lang="ja-JP" altLang="en-US" sz="2400" b="1" dirty="0" smtClean="0">
                <a:solidFill>
                  <a:srgbClr val="002060"/>
                </a:solidFill>
              </a:rPr>
              <a:t>日（月）</a:t>
            </a:r>
            <a:r>
              <a:rPr lang="en-US" altLang="ja-JP" sz="2400" b="1" dirty="0">
                <a:solidFill>
                  <a:srgbClr val="002060"/>
                </a:solidFill>
              </a:rPr>
              <a:t/>
            </a:r>
            <a:br>
              <a:rPr lang="en-US" altLang="ja-JP" sz="2400" b="1" dirty="0">
                <a:solidFill>
                  <a:srgbClr val="002060"/>
                </a:solidFill>
              </a:rPr>
            </a:br>
            <a:r>
              <a:rPr lang="en-US" altLang="ja-JP" sz="2400" b="1" dirty="0">
                <a:solidFill>
                  <a:srgbClr val="002060"/>
                </a:solidFill>
              </a:rPr>
              <a:t/>
            </a:r>
            <a:br>
              <a:rPr lang="en-US" altLang="ja-JP" sz="2400" b="1" dirty="0">
                <a:solidFill>
                  <a:srgbClr val="002060"/>
                </a:solidFill>
              </a:rPr>
            </a:br>
            <a:r>
              <a:rPr lang="ja-JP" altLang="en-US" sz="2800" dirty="0"/>
              <a:t>財政・公共経済ワークショップ</a:t>
            </a:r>
            <a:endParaRPr lang="ja-JP" altLang="en-US" sz="2800" dirty="0">
              <a:solidFill>
                <a:srgbClr val="FF0000"/>
              </a:solidFill>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3058999" y="5242718"/>
            <a:ext cx="8569325" cy="1271587"/>
          </a:xfrm>
        </p:spPr>
        <p:txBody>
          <a:bodyPr rtlCol="0">
            <a:normAutofit fontScale="92500" lnSpcReduction="20000"/>
          </a:bodyPr>
          <a:lstStyle/>
          <a:p>
            <a:pPr>
              <a:defRPr/>
            </a:pPr>
            <a:r>
              <a:rPr lang="ja-JP" altLang="en-US" sz="2800" dirty="0"/>
              <a:t>赤井伸郎</a:t>
            </a:r>
          </a:p>
          <a:p>
            <a:pPr>
              <a:defRPr/>
            </a:pPr>
            <a:r>
              <a:rPr lang="ja-JP" altLang="en-US" sz="2800" dirty="0"/>
              <a:t>大阪大学大学院国際公共政策研究科 教授</a:t>
            </a:r>
          </a:p>
          <a:p>
            <a:pPr>
              <a:defRPr/>
            </a:pPr>
            <a:r>
              <a:rPr lang="en-US" altLang="ja-JP" sz="2800" dirty="0"/>
              <a:t>akai@osipp.osaka-u.ac.jp</a:t>
            </a:r>
          </a:p>
          <a:p>
            <a:pPr>
              <a:defRPr/>
            </a:pPr>
            <a:endParaRPr lang="en-US" altLang="ja-JP" dirty="0"/>
          </a:p>
        </p:txBody>
      </p:sp>
      <p:sp>
        <p:nvSpPr>
          <p:cNvPr id="4100" name="Rectangle 1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134EB1B-E3A9-4118-8257-26660D408182}" type="slidenum">
              <a:rPr kumimoji="0" lang="en-US" altLang="ja-JP" smtClean="0"/>
              <a:pPr eaLnBrk="1" hangingPunct="1"/>
              <a:t>1</a:t>
            </a:fld>
            <a:endParaRPr kumimoji="0" lang="en-US" altLang="ja-JP" smtClean="0"/>
          </a:p>
        </p:txBody>
      </p:sp>
      <p:sp>
        <p:nvSpPr>
          <p:cNvPr id="2" name="角丸四角形 1"/>
          <p:cNvSpPr/>
          <p:nvPr/>
        </p:nvSpPr>
        <p:spPr>
          <a:xfrm>
            <a:off x="2442256" y="580119"/>
            <a:ext cx="7669212" cy="1730374"/>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ja-JP" altLang="en-US" sz="3600" b="1" dirty="0">
                <a:solidFill>
                  <a:schemeClr val="bg1"/>
                </a:solidFill>
              </a:rPr>
              <a:t>地方自治体の定期健</a:t>
            </a:r>
            <a:r>
              <a:rPr lang="ja-JP" altLang="en-US" sz="3600" b="1" dirty="0" smtClean="0">
                <a:solidFill>
                  <a:schemeClr val="bg1"/>
                </a:solidFill>
              </a:rPr>
              <a:t>診（自治体</a:t>
            </a:r>
            <a:r>
              <a:rPr lang="ja-JP" altLang="en-US" sz="3600" b="1" dirty="0">
                <a:solidFill>
                  <a:schemeClr val="bg1"/>
                </a:solidFill>
              </a:rPr>
              <a:t>の健康管理としての地方財政</a:t>
            </a:r>
            <a:r>
              <a:rPr lang="ja-JP" altLang="en-US" sz="3600" b="1" dirty="0" smtClean="0">
                <a:solidFill>
                  <a:schemeClr val="bg1"/>
                </a:solidFill>
              </a:rPr>
              <a:t>健全化法）</a:t>
            </a:r>
            <a:endParaRPr lang="en-US" altLang="ja-JP" sz="3600" b="1" dirty="0" smtClean="0">
              <a:solidFill>
                <a:schemeClr val="bg1"/>
              </a:solidFill>
            </a:endParaRPr>
          </a:p>
          <a:p>
            <a:pPr algn="ctr">
              <a:defRPr/>
            </a:pPr>
            <a:r>
              <a:rPr lang="ja-JP" altLang="en-US" sz="3600" b="1" dirty="0" smtClean="0">
                <a:solidFill>
                  <a:schemeClr val="bg1"/>
                </a:solidFill>
              </a:rPr>
              <a:t>とそのガバナンス効果と改善点</a:t>
            </a:r>
            <a:endParaRPr lang="ja-JP" altLang="en-US" sz="3200" dirty="0">
              <a:solidFill>
                <a:schemeClr val="bg1"/>
              </a:solidFill>
            </a:endParaRPr>
          </a:p>
        </p:txBody>
      </p:sp>
      <p:pic>
        <p:nvPicPr>
          <p:cNvPr id="3" name="図 2"/>
          <p:cNvPicPr>
            <a:picLocks noChangeAspect="1"/>
          </p:cNvPicPr>
          <p:nvPr/>
        </p:nvPicPr>
        <p:blipFill>
          <a:blip r:embed="rId3"/>
          <a:stretch>
            <a:fillRect/>
          </a:stretch>
        </p:blipFill>
        <p:spPr>
          <a:xfrm>
            <a:off x="605216" y="2552246"/>
            <a:ext cx="2947229" cy="4169229"/>
          </a:xfrm>
          <a:prstGeom prst="rect">
            <a:avLst/>
          </a:prstGeom>
        </p:spPr>
      </p:pic>
    </p:spTree>
    <p:extLst>
      <p:ext uri="{BB962C8B-B14F-4D97-AF65-F5344CB8AC3E}">
        <p14:creationId xmlns:p14="http://schemas.microsoft.com/office/powerpoint/2010/main" val="3795620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197659" y="865919"/>
            <a:ext cx="9796682" cy="5126161"/>
          </a:xfrm>
          <a:prstGeom prst="rect">
            <a:avLst/>
          </a:prstGeom>
        </p:spPr>
      </p:pic>
    </p:spTree>
    <p:extLst>
      <p:ext uri="{BB962C8B-B14F-4D97-AF65-F5344CB8AC3E}">
        <p14:creationId xmlns:p14="http://schemas.microsoft.com/office/powerpoint/2010/main" val="2714115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65338" y="3648075"/>
            <a:ext cx="8932862" cy="1555750"/>
          </a:xfrm>
        </p:spPr>
        <p:txBody>
          <a:bodyPr rtlCol="0">
            <a:noAutofit/>
          </a:bodyPr>
          <a:lstStyle/>
          <a:p>
            <a:pPr>
              <a:defRPr/>
            </a:pPr>
            <a:r>
              <a:rPr lang="en-US" altLang="ja-JP" sz="2400" b="1" dirty="0">
                <a:solidFill>
                  <a:srgbClr val="002060"/>
                </a:solidFill>
              </a:rPr>
              <a:t/>
            </a:r>
            <a:br>
              <a:rPr lang="en-US" altLang="ja-JP" sz="2400" b="1" dirty="0">
                <a:solidFill>
                  <a:srgbClr val="002060"/>
                </a:solidFill>
              </a:rPr>
            </a:br>
            <a:r>
              <a:rPr lang="en-US" altLang="ja-JP" sz="2400" b="1" dirty="0">
                <a:solidFill>
                  <a:srgbClr val="002060"/>
                </a:solidFill>
              </a:rPr>
              <a:t/>
            </a:r>
            <a:br>
              <a:rPr lang="en-US" altLang="ja-JP" sz="2400" b="1" dirty="0">
                <a:solidFill>
                  <a:srgbClr val="002060"/>
                </a:solidFill>
              </a:rPr>
            </a:br>
            <a:r>
              <a:rPr lang="ja-JP" altLang="en-US" sz="2400" b="1" dirty="0">
                <a:solidFill>
                  <a:srgbClr val="002060"/>
                </a:solidFill>
              </a:rPr>
              <a:t/>
            </a:r>
            <a:br>
              <a:rPr lang="ja-JP" altLang="en-US" sz="2400" b="1" dirty="0">
                <a:solidFill>
                  <a:srgbClr val="002060"/>
                </a:solidFill>
              </a:rPr>
            </a:br>
            <a:r>
              <a:rPr lang="en-US" altLang="ja-JP" sz="2400" b="1" dirty="0" smtClean="0">
                <a:solidFill>
                  <a:srgbClr val="002060"/>
                </a:solidFill>
              </a:rPr>
              <a:t/>
            </a:r>
            <a:br>
              <a:rPr lang="en-US" altLang="ja-JP" sz="2400" b="1" dirty="0" smtClean="0">
                <a:solidFill>
                  <a:srgbClr val="002060"/>
                </a:solidFill>
              </a:rPr>
            </a:br>
            <a:r>
              <a:rPr lang="en-US" altLang="ja-JP" sz="2400" b="1" dirty="0" smtClean="0">
                <a:solidFill>
                  <a:srgbClr val="002060"/>
                </a:solidFill>
              </a:rPr>
              <a:t/>
            </a:r>
            <a:br>
              <a:rPr lang="en-US" altLang="ja-JP" sz="2400" b="1" dirty="0" smtClean="0">
                <a:solidFill>
                  <a:srgbClr val="002060"/>
                </a:solidFill>
              </a:rPr>
            </a:br>
            <a:r>
              <a:rPr lang="en-US" altLang="ja-JP" sz="2400" b="1" dirty="0">
                <a:solidFill>
                  <a:srgbClr val="002060"/>
                </a:solidFill>
              </a:rPr>
              <a:t/>
            </a:r>
            <a:br>
              <a:rPr lang="en-US" altLang="ja-JP" sz="2400" b="1" dirty="0">
                <a:solidFill>
                  <a:srgbClr val="002060"/>
                </a:solidFill>
              </a:rPr>
            </a:br>
            <a:endParaRPr lang="ja-JP" altLang="en-US" sz="2800" dirty="0">
              <a:solidFill>
                <a:srgbClr val="FF0000"/>
              </a:solidFill>
              <a:effectLst>
                <a:outerShdw blurRad="38100" dist="38100" dir="2700000" algn="tl">
                  <a:srgbClr val="000000">
                    <a:alpha val="43137"/>
                  </a:srgbClr>
                </a:outerShdw>
              </a:effectLst>
            </a:endParaRPr>
          </a:p>
        </p:txBody>
      </p:sp>
      <p:sp>
        <p:nvSpPr>
          <p:cNvPr id="4100" name="Rectangle 1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134EB1B-E3A9-4118-8257-26660D408182}" type="slidenum">
              <a:rPr kumimoji="0" lang="en-US" altLang="ja-JP" smtClean="0"/>
              <a:pPr eaLnBrk="1" hangingPunct="1"/>
              <a:t>11</a:t>
            </a:fld>
            <a:endParaRPr kumimoji="0" lang="en-US" altLang="ja-JP" smtClean="0"/>
          </a:p>
        </p:txBody>
      </p:sp>
      <p:sp>
        <p:nvSpPr>
          <p:cNvPr id="5" name="正方形/長方形 4"/>
          <p:cNvSpPr/>
          <p:nvPr/>
        </p:nvSpPr>
        <p:spPr>
          <a:xfrm>
            <a:off x="2185721" y="2836705"/>
            <a:ext cx="8082155" cy="1323439"/>
          </a:xfrm>
          <a:prstGeom prst="rect">
            <a:avLst/>
          </a:prstGeom>
        </p:spPr>
        <p:txBody>
          <a:bodyPr wrap="square">
            <a:spAutoFit/>
          </a:bodyPr>
          <a:lstStyle/>
          <a:p>
            <a:pPr algn="ctr">
              <a:defRPr/>
            </a:pPr>
            <a:r>
              <a:rPr lang="ja-JP" altLang="en-US" sz="4000" b="1" dirty="0">
                <a:solidFill>
                  <a:srgbClr val="FFFF00"/>
                </a:solidFill>
                <a:latin typeface="AR P丸ゴシック体E" panose="020F0900000000000000" pitchFamily="50" charset="-128"/>
                <a:ea typeface="AR P丸ゴシック体E" panose="020F0900000000000000" pitchFamily="50" charset="-128"/>
              </a:rPr>
              <a:t>地方財政健全化判断指標（</a:t>
            </a:r>
            <a:r>
              <a:rPr lang="en-US" altLang="ja-JP" sz="4000" b="1" dirty="0">
                <a:solidFill>
                  <a:srgbClr val="FFFF00"/>
                </a:solidFill>
                <a:latin typeface="AR P丸ゴシック体E" panose="020F0900000000000000" pitchFamily="50" charset="-128"/>
                <a:ea typeface="AR P丸ゴシック体E" panose="020F0900000000000000" pitchFamily="50" charset="-128"/>
              </a:rPr>
              <a:t>4</a:t>
            </a:r>
            <a:r>
              <a:rPr lang="ja-JP" altLang="en-US" sz="4000" b="1" dirty="0">
                <a:solidFill>
                  <a:srgbClr val="FFFF00"/>
                </a:solidFill>
                <a:latin typeface="AR P丸ゴシック体E" panose="020F0900000000000000" pitchFamily="50" charset="-128"/>
                <a:ea typeface="AR P丸ゴシック体E" panose="020F0900000000000000" pitchFamily="50" charset="-128"/>
              </a:rPr>
              <a:t>指標）の</a:t>
            </a:r>
            <a:r>
              <a:rPr lang="ja-JP" altLang="en-US" sz="4000" b="1" dirty="0" smtClean="0">
                <a:solidFill>
                  <a:srgbClr val="FFFF00"/>
                </a:solidFill>
                <a:latin typeface="AR P丸ゴシック体E" panose="020F0900000000000000" pitchFamily="50" charset="-128"/>
                <a:ea typeface="AR P丸ゴシック体E" panose="020F0900000000000000" pitchFamily="50" charset="-128"/>
              </a:rPr>
              <a:t>中身</a:t>
            </a:r>
            <a:endParaRPr lang="ja-JP" altLang="en-US" sz="4000" b="1" dirty="0">
              <a:solidFill>
                <a:srgbClr val="FFFF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25544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432488" y="0"/>
            <a:ext cx="8511138" cy="6858000"/>
          </a:xfrm>
          <a:prstGeom prst="rect">
            <a:avLst/>
          </a:prstGeom>
        </p:spPr>
      </p:pic>
      <p:sp>
        <p:nvSpPr>
          <p:cNvPr id="8" name="正方形/長方形 7"/>
          <p:cNvSpPr/>
          <p:nvPr/>
        </p:nvSpPr>
        <p:spPr>
          <a:xfrm>
            <a:off x="8798011" y="790832"/>
            <a:ext cx="3064475" cy="27061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この「一般会計等」に</a:t>
            </a:r>
            <a:r>
              <a:rPr lang="ja-JP" altLang="en-US" dirty="0" smtClean="0"/>
              <a:t>含められる</a:t>
            </a:r>
            <a:r>
              <a:rPr lang="ja-JP" altLang="en-US" dirty="0"/>
              <a:t>会計は，一般会計のほかは，公営事業会計ではない特別会計，</a:t>
            </a:r>
            <a:r>
              <a:rPr lang="ja-JP" altLang="en-US" dirty="0" smtClean="0"/>
              <a:t>すなわち</a:t>
            </a:r>
            <a:r>
              <a:rPr lang="ja-JP" altLang="en-US" dirty="0"/>
              <a:t>，公債管理会計，母子寡婦福祉資金貸付金会計，勤労者福祉共済会計など</a:t>
            </a:r>
            <a:r>
              <a:rPr lang="ja-JP" altLang="en-US" dirty="0" smtClean="0"/>
              <a:t>である。</a:t>
            </a:r>
            <a:endParaRPr lang="en-US" altLang="ja-JP" dirty="0" smtClean="0"/>
          </a:p>
          <a:p>
            <a:r>
              <a:rPr lang="ja-JP" altLang="en-US" dirty="0"/>
              <a:t>　</a:t>
            </a:r>
            <a:r>
              <a:rPr lang="ja-JP" altLang="en-US" dirty="0" smtClean="0"/>
              <a:t>　＝＞普通会計に相当</a:t>
            </a:r>
            <a:endParaRPr kumimoji="1" lang="ja-JP" altLang="en-US" dirty="0"/>
          </a:p>
        </p:txBody>
      </p:sp>
    </p:spTree>
    <p:extLst>
      <p:ext uri="{BB962C8B-B14F-4D97-AF65-F5344CB8AC3E}">
        <p14:creationId xmlns:p14="http://schemas.microsoft.com/office/powerpoint/2010/main" val="3890253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健全化判断比率の</a:t>
            </a:r>
            <a:r>
              <a:rPr lang="ja-JP" altLang="en-US" b="1" dirty="0" smtClean="0"/>
              <a:t>概要（１）</a:t>
            </a:r>
            <a:endParaRPr kumimoji="1" lang="ja-JP" altLang="en-US" dirty="0"/>
          </a:p>
        </p:txBody>
      </p:sp>
      <p:sp>
        <p:nvSpPr>
          <p:cNvPr id="3" name="コンテンツ プレースホルダー 2"/>
          <p:cNvSpPr>
            <a:spLocks noGrp="1"/>
          </p:cNvSpPr>
          <p:nvPr>
            <p:ph idx="1"/>
          </p:nvPr>
        </p:nvSpPr>
        <p:spPr/>
        <p:txBody>
          <a:bodyPr/>
          <a:lstStyle/>
          <a:p>
            <a:r>
              <a:rPr lang="ja-JP" altLang="en-US" b="1" dirty="0"/>
              <a:t>●実質赤字比率</a:t>
            </a:r>
          </a:p>
          <a:p>
            <a:r>
              <a:rPr lang="ja-JP" altLang="en-US" dirty="0"/>
              <a:t>　地方公共団体の最も主要な会計である「一般会計」等に生じている赤字の大きさを、その地方公共団体の財政規模に対する割合で表した</a:t>
            </a:r>
            <a:r>
              <a:rPr lang="ja-JP" altLang="en-US" dirty="0" smtClean="0"/>
              <a:t>もの</a:t>
            </a:r>
            <a:endParaRPr kumimoji="1" lang="ja-JP" altLang="en-US" dirty="0"/>
          </a:p>
        </p:txBody>
      </p:sp>
      <p:pic>
        <p:nvPicPr>
          <p:cNvPr id="6" name="図 5"/>
          <p:cNvPicPr>
            <a:picLocks noChangeAspect="1"/>
          </p:cNvPicPr>
          <p:nvPr/>
        </p:nvPicPr>
        <p:blipFill>
          <a:blip r:embed="rId2"/>
          <a:stretch>
            <a:fillRect/>
          </a:stretch>
        </p:blipFill>
        <p:spPr>
          <a:xfrm>
            <a:off x="2135560" y="4221088"/>
            <a:ext cx="8933762" cy="1272000"/>
          </a:xfrm>
          <a:prstGeom prst="rect">
            <a:avLst/>
          </a:prstGeom>
        </p:spPr>
      </p:pic>
    </p:spTree>
    <p:extLst>
      <p:ext uri="{BB962C8B-B14F-4D97-AF65-F5344CB8AC3E}">
        <p14:creationId xmlns:p14="http://schemas.microsoft.com/office/powerpoint/2010/main" val="2956757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健全化判断比率の</a:t>
            </a:r>
            <a:r>
              <a:rPr lang="ja-JP" altLang="en-US" b="1" dirty="0" smtClean="0"/>
              <a:t>概要（</a:t>
            </a:r>
            <a:r>
              <a:rPr lang="en-US" altLang="ja-JP" b="1" dirty="0" smtClean="0"/>
              <a:t>2</a:t>
            </a:r>
            <a:r>
              <a:rPr lang="ja-JP" altLang="en-US" b="1" dirty="0" smtClean="0"/>
              <a:t>）</a:t>
            </a:r>
            <a:endParaRPr kumimoji="1" lang="ja-JP" altLang="en-US" dirty="0"/>
          </a:p>
        </p:txBody>
      </p:sp>
      <p:sp>
        <p:nvSpPr>
          <p:cNvPr id="3" name="コンテンツ プレースホルダー 2"/>
          <p:cNvSpPr>
            <a:spLocks noGrp="1"/>
          </p:cNvSpPr>
          <p:nvPr>
            <p:ph idx="1"/>
          </p:nvPr>
        </p:nvSpPr>
        <p:spPr/>
        <p:txBody>
          <a:bodyPr/>
          <a:lstStyle/>
          <a:p>
            <a:r>
              <a:rPr lang="ja-JP" altLang="en-US" b="1" dirty="0"/>
              <a:t>●連結実質赤字比率</a:t>
            </a:r>
          </a:p>
          <a:p>
            <a:r>
              <a:rPr lang="ja-JP" altLang="en-US" dirty="0"/>
              <a:t>　公立病院や下水道など公営企業を含む「地方公共団体の全会計」に生じている赤字の大きさを、財政規模に対する割合で表した</a:t>
            </a:r>
            <a:r>
              <a:rPr lang="ja-JP" altLang="en-US" dirty="0" smtClean="0"/>
              <a:t>もの</a:t>
            </a:r>
            <a:endParaRPr lang="en-US" altLang="ja-JP" dirty="0"/>
          </a:p>
          <a:p>
            <a:endParaRPr lang="ja-JP" altLang="en-US" dirty="0"/>
          </a:p>
          <a:p>
            <a:endParaRPr kumimoji="1" lang="ja-JP" altLang="en-US" dirty="0"/>
          </a:p>
        </p:txBody>
      </p:sp>
      <p:pic>
        <p:nvPicPr>
          <p:cNvPr id="4" name="図 3"/>
          <p:cNvPicPr>
            <a:picLocks noChangeAspect="1"/>
          </p:cNvPicPr>
          <p:nvPr/>
        </p:nvPicPr>
        <p:blipFill>
          <a:blip r:embed="rId2"/>
          <a:stretch>
            <a:fillRect/>
          </a:stretch>
        </p:blipFill>
        <p:spPr>
          <a:xfrm>
            <a:off x="2292240" y="3717032"/>
            <a:ext cx="7918561" cy="1424640"/>
          </a:xfrm>
          <a:prstGeom prst="rect">
            <a:avLst/>
          </a:prstGeom>
        </p:spPr>
      </p:pic>
    </p:spTree>
    <p:extLst>
      <p:ext uri="{BB962C8B-B14F-4D97-AF65-F5344CB8AC3E}">
        <p14:creationId xmlns:p14="http://schemas.microsoft.com/office/powerpoint/2010/main" val="2779297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健全化判断比率の</a:t>
            </a:r>
            <a:r>
              <a:rPr lang="ja-JP" altLang="en-US" b="1" dirty="0" smtClean="0"/>
              <a:t>概要（</a:t>
            </a:r>
            <a:r>
              <a:rPr lang="en-US" altLang="ja-JP" b="1" dirty="0" smtClean="0"/>
              <a:t>3</a:t>
            </a:r>
            <a:r>
              <a:rPr lang="ja-JP" altLang="en-US" b="1" dirty="0" smtClean="0"/>
              <a:t>）</a:t>
            </a:r>
            <a:endParaRPr kumimoji="1" lang="ja-JP" altLang="en-US" dirty="0"/>
          </a:p>
        </p:txBody>
      </p:sp>
      <p:sp>
        <p:nvSpPr>
          <p:cNvPr id="3" name="コンテンツ プレースホルダー 2"/>
          <p:cNvSpPr>
            <a:spLocks noGrp="1"/>
          </p:cNvSpPr>
          <p:nvPr>
            <p:ph idx="1"/>
          </p:nvPr>
        </p:nvSpPr>
        <p:spPr/>
        <p:txBody>
          <a:bodyPr/>
          <a:lstStyle/>
          <a:p>
            <a:r>
              <a:rPr lang="ja-JP" altLang="en-US" b="1" dirty="0"/>
              <a:t>●実質公債費比率</a:t>
            </a:r>
          </a:p>
          <a:p>
            <a:r>
              <a:rPr lang="ja-JP" altLang="en-US" dirty="0"/>
              <a:t>　地方公共団体の借入金（地方債）の返済額（公債費）の大きさを、その地方公共団体の財政規模に対する割合で表した</a:t>
            </a:r>
            <a:r>
              <a:rPr lang="ja-JP" altLang="en-US" dirty="0" smtClean="0"/>
              <a:t>もの</a:t>
            </a:r>
            <a:endParaRPr kumimoji="1" lang="ja-JP" altLang="en-US" dirty="0"/>
          </a:p>
        </p:txBody>
      </p:sp>
      <p:pic>
        <p:nvPicPr>
          <p:cNvPr id="5" name="図 4"/>
          <p:cNvPicPr>
            <a:picLocks noChangeAspect="1"/>
          </p:cNvPicPr>
          <p:nvPr/>
        </p:nvPicPr>
        <p:blipFill>
          <a:blip r:embed="rId2"/>
          <a:stretch>
            <a:fillRect/>
          </a:stretch>
        </p:blipFill>
        <p:spPr>
          <a:xfrm>
            <a:off x="1703512" y="4077072"/>
            <a:ext cx="9144000" cy="1411668"/>
          </a:xfrm>
          <a:prstGeom prst="rect">
            <a:avLst/>
          </a:prstGeom>
        </p:spPr>
      </p:pic>
    </p:spTree>
    <p:extLst>
      <p:ext uri="{BB962C8B-B14F-4D97-AF65-F5344CB8AC3E}">
        <p14:creationId xmlns:p14="http://schemas.microsoft.com/office/powerpoint/2010/main" val="66232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健全化判断比率の</a:t>
            </a:r>
            <a:r>
              <a:rPr lang="ja-JP" altLang="en-US" b="1" dirty="0" smtClean="0"/>
              <a:t>概要（</a:t>
            </a:r>
            <a:r>
              <a:rPr lang="en-US" altLang="ja-JP" b="1" dirty="0" smtClean="0"/>
              <a:t>4</a:t>
            </a:r>
            <a:r>
              <a:rPr lang="ja-JP" altLang="en-US" b="1" dirty="0" smtClean="0"/>
              <a:t>）</a:t>
            </a:r>
            <a:endParaRPr kumimoji="1" lang="ja-JP" altLang="en-US" dirty="0"/>
          </a:p>
        </p:txBody>
      </p:sp>
      <p:sp>
        <p:nvSpPr>
          <p:cNvPr id="3" name="コンテンツ プレースホルダー 2"/>
          <p:cNvSpPr>
            <a:spLocks noGrp="1"/>
          </p:cNvSpPr>
          <p:nvPr>
            <p:ph idx="1"/>
          </p:nvPr>
        </p:nvSpPr>
        <p:spPr/>
        <p:txBody>
          <a:bodyPr/>
          <a:lstStyle/>
          <a:p>
            <a:r>
              <a:rPr lang="ja-JP" altLang="en-US" b="1" dirty="0"/>
              <a:t>●</a:t>
            </a:r>
            <a:r>
              <a:rPr lang="ja-JP" altLang="en-US" b="1" dirty="0" smtClean="0"/>
              <a:t>将来</a:t>
            </a:r>
            <a:r>
              <a:rPr lang="ja-JP" altLang="en-US" b="1" dirty="0"/>
              <a:t>負担比率</a:t>
            </a:r>
          </a:p>
          <a:p>
            <a:r>
              <a:rPr lang="ja-JP" altLang="en-US" dirty="0" smtClean="0"/>
              <a:t>地方公共団体の借入金（地方債）など現在抱えている負債の大きさを、その地方公共団体の財政規模に対する割合で表したもの</a:t>
            </a:r>
            <a:endParaRPr lang="en-US" altLang="ja-JP" dirty="0" smtClean="0"/>
          </a:p>
          <a:p>
            <a:endParaRPr lang="ja-JP" altLang="en-US" dirty="0" smtClean="0"/>
          </a:p>
          <a:p>
            <a:endParaRPr kumimoji="1" lang="ja-JP" altLang="en-US" dirty="0"/>
          </a:p>
        </p:txBody>
      </p:sp>
      <p:pic>
        <p:nvPicPr>
          <p:cNvPr id="4" name="図 3"/>
          <p:cNvPicPr>
            <a:picLocks noChangeAspect="1"/>
          </p:cNvPicPr>
          <p:nvPr/>
        </p:nvPicPr>
        <p:blipFill>
          <a:blip r:embed="rId2"/>
          <a:stretch>
            <a:fillRect/>
          </a:stretch>
        </p:blipFill>
        <p:spPr>
          <a:xfrm>
            <a:off x="1631504" y="3895570"/>
            <a:ext cx="9144000" cy="2015587"/>
          </a:xfrm>
          <a:prstGeom prst="rect">
            <a:avLst/>
          </a:prstGeom>
        </p:spPr>
      </p:pic>
    </p:spTree>
    <p:extLst>
      <p:ext uri="{BB962C8B-B14F-4D97-AF65-F5344CB8AC3E}">
        <p14:creationId xmlns:p14="http://schemas.microsoft.com/office/powerpoint/2010/main" val="1453412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68401" y="151926"/>
            <a:ext cx="8229600" cy="1143000"/>
          </a:xfrm>
        </p:spPr>
        <p:txBody>
          <a:bodyPr/>
          <a:lstStyle/>
          <a:p>
            <a:r>
              <a:rPr lang="ja-JP" altLang="en-US" dirty="0" smtClean="0"/>
              <a:t>健全化判断比率の評価基準</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1631504" y="1124745"/>
            <a:ext cx="9144000" cy="5806185"/>
          </a:xfrm>
          <a:prstGeom prst="rect">
            <a:avLst/>
          </a:prstGeom>
        </p:spPr>
      </p:pic>
    </p:spTree>
    <p:extLst>
      <p:ext uri="{BB962C8B-B14F-4D97-AF65-F5344CB8AC3E}">
        <p14:creationId xmlns:p14="http://schemas.microsoft.com/office/powerpoint/2010/main" val="31689414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日本の自治体の財政状況</a:t>
            </a:r>
            <a:r>
              <a:rPr kumimoji="1" lang="en-US" altLang="ja-JP" dirty="0" smtClean="0"/>
              <a:t>(</a:t>
            </a:r>
            <a:r>
              <a:rPr kumimoji="1" lang="ja-JP" altLang="en-US" dirty="0" smtClean="0"/>
              <a:t>都道府県）</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630195" y="1854659"/>
            <a:ext cx="10094959" cy="3694006"/>
          </a:xfrm>
          <a:prstGeom prst="rect">
            <a:avLst/>
          </a:prstGeom>
        </p:spPr>
      </p:pic>
    </p:spTree>
    <p:extLst>
      <p:ext uri="{BB962C8B-B14F-4D97-AF65-F5344CB8AC3E}">
        <p14:creationId xmlns:p14="http://schemas.microsoft.com/office/powerpoint/2010/main" val="2461150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日本の自治体の財政状況</a:t>
            </a:r>
            <a:r>
              <a:rPr kumimoji="1" lang="en-US" altLang="ja-JP" dirty="0" smtClean="0"/>
              <a:t>(</a:t>
            </a:r>
            <a:r>
              <a:rPr kumimoji="1" lang="ja-JP" altLang="en-US" dirty="0" smtClean="0"/>
              <a:t>市町村）</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a:blip r:embed="rId3"/>
          <a:stretch>
            <a:fillRect/>
          </a:stretch>
        </p:blipFill>
        <p:spPr>
          <a:xfrm>
            <a:off x="574513" y="1825625"/>
            <a:ext cx="11617487" cy="4306708"/>
          </a:xfrm>
          <a:prstGeom prst="rect">
            <a:avLst/>
          </a:prstGeom>
        </p:spPr>
      </p:pic>
    </p:spTree>
    <p:extLst>
      <p:ext uri="{BB962C8B-B14F-4D97-AF65-F5344CB8AC3E}">
        <p14:creationId xmlns:p14="http://schemas.microsoft.com/office/powerpoint/2010/main" val="4057320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29343" y="1259567"/>
            <a:ext cx="10515600" cy="4351338"/>
          </a:xfrm>
        </p:spPr>
        <p:txBody>
          <a:bodyPr>
            <a:normAutofit fontScale="92500" lnSpcReduction="10000"/>
          </a:bodyPr>
          <a:lstStyle/>
          <a:p>
            <a:pPr algn="just"/>
            <a:r>
              <a:rPr lang="ja-JP" altLang="en-US" sz="3600" dirty="0" smtClean="0"/>
              <a:t>何</a:t>
            </a:r>
            <a:r>
              <a:rPr lang="ja-JP" altLang="en-US" sz="3600" dirty="0"/>
              <a:t>も気を遣わずに、節制に努めることもなく過ごしていると、私たちの身体がじわじわと不健康になっていくように、地方自治体の財政も、持続可能かどうかに注意を払わずに、予算の編成や執行をしていると、じわじわと健全性が損なわれていく</a:t>
            </a:r>
            <a:r>
              <a:rPr lang="ja-JP" altLang="en-US" sz="3600" dirty="0" smtClean="0"/>
              <a:t>。</a:t>
            </a:r>
            <a:endParaRPr lang="en-US" altLang="ja-JP" sz="3600" dirty="0" smtClean="0"/>
          </a:p>
          <a:p>
            <a:pPr algn="just"/>
            <a:endParaRPr lang="en-US" altLang="ja-JP" sz="3600" dirty="0" smtClean="0"/>
          </a:p>
          <a:p>
            <a:pPr algn="just"/>
            <a:r>
              <a:rPr lang="ja-JP" altLang="en-US" sz="3600" dirty="0" smtClean="0"/>
              <a:t>その</a:t>
            </a:r>
            <a:r>
              <a:rPr lang="ja-JP" altLang="en-US" sz="3600" dirty="0"/>
              <a:t>ようにならないようにするためには、私たちであれば健康に気を遣い、自治体であれば財政の健全性に注意を払い、節制と規律を伴う毎日を過ごさなければならない。</a:t>
            </a:r>
            <a:endParaRPr kumimoji="1" lang="ja-JP" altLang="en-US" sz="3600" dirty="0"/>
          </a:p>
        </p:txBody>
      </p:sp>
    </p:spTree>
    <p:extLst>
      <p:ext uri="{BB962C8B-B14F-4D97-AF65-F5344CB8AC3E}">
        <p14:creationId xmlns:p14="http://schemas.microsoft.com/office/powerpoint/2010/main" val="3131607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健全化判断比率の推移</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499626" y="1201821"/>
            <a:ext cx="9144000" cy="2370761"/>
          </a:xfrm>
          <a:prstGeom prst="rect">
            <a:avLst/>
          </a:prstGeom>
        </p:spPr>
      </p:pic>
      <p:pic>
        <p:nvPicPr>
          <p:cNvPr id="5" name="図 4"/>
          <p:cNvPicPr>
            <a:picLocks noChangeAspect="1"/>
          </p:cNvPicPr>
          <p:nvPr/>
        </p:nvPicPr>
        <p:blipFill>
          <a:blip r:embed="rId3"/>
          <a:stretch>
            <a:fillRect/>
          </a:stretch>
        </p:blipFill>
        <p:spPr>
          <a:xfrm>
            <a:off x="1524000" y="3865744"/>
            <a:ext cx="9144000" cy="2130604"/>
          </a:xfrm>
          <a:prstGeom prst="rect">
            <a:avLst/>
          </a:prstGeom>
        </p:spPr>
      </p:pic>
    </p:spTree>
    <p:extLst>
      <p:ext uri="{BB962C8B-B14F-4D97-AF65-F5344CB8AC3E}">
        <p14:creationId xmlns:p14="http://schemas.microsoft.com/office/powerpoint/2010/main" val="1641380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無借金自治体数の推移</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p:cNvPicPr>
            <a:picLocks noChangeAspect="1"/>
          </p:cNvPicPr>
          <p:nvPr/>
        </p:nvPicPr>
        <p:blipFill>
          <a:blip r:embed="rId2"/>
          <a:stretch>
            <a:fillRect/>
          </a:stretch>
        </p:blipFill>
        <p:spPr>
          <a:xfrm>
            <a:off x="485363" y="2377363"/>
            <a:ext cx="11221273" cy="2763047"/>
          </a:xfrm>
          <a:prstGeom prst="rect">
            <a:avLst/>
          </a:prstGeom>
        </p:spPr>
      </p:pic>
    </p:spTree>
    <p:extLst>
      <p:ext uri="{BB962C8B-B14F-4D97-AF65-F5344CB8AC3E}">
        <p14:creationId xmlns:p14="http://schemas.microsoft.com/office/powerpoint/2010/main" val="895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smtClean="0">
                <a:solidFill>
                  <a:srgbClr val="FFFF00"/>
                </a:solidFill>
              </a:rPr>
              <a:t>寄り道：基金の議論の整理</a:t>
            </a:r>
            <a:endParaRPr kumimoji="1" lang="ja-JP" altLang="en-US" sz="4000" dirty="0">
              <a:solidFill>
                <a:srgbClr val="FFFF00"/>
              </a:solidFill>
            </a:endParaRPr>
          </a:p>
        </p:txBody>
      </p:sp>
      <p:sp>
        <p:nvSpPr>
          <p:cNvPr id="3" name="コンテンツ プレースホルダー 2"/>
          <p:cNvSpPr>
            <a:spLocks noGrp="1"/>
          </p:cNvSpPr>
          <p:nvPr>
            <p:ph idx="1"/>
          </p:nvPr>
        </p:nvSpPr>
        <p:spPr/>
        <p:txBody>
          <a:bodyPr>
            <a:normAutofit/>
          </a:bodyPr>
          <a:lstStyle/>
          <a:p>
            <a:endParaRPr lang="ja-JP" altLang="en-US" dirty="0">
              <a:solidFill>
                <a:srgbClr val="FFFF00"/>
              </a:solidFill>
            </a:endParaRPr>
          </a:p>
          <a:p>
            <a:r>
              <a:rPr lang="ja-JP" altLang="en-US" dirty="0" smtClean="0">
                <a:solidFill>
                  <a:srgbClr val="FFFF00"/>
                </a:solidFill>
              </a:rPr>
              <a:t>トピック１</a:t>
            </a:r>
            <a:r>
              <a:rPr lang="ja-JP" altLang="en-US" dirty="0">
                <a:solidFill>
                  <a:srgbClr val="FFFF00"/>
                </a:solidFill>
              </a:rPr>
              <a:t>）財政調整基金（積みすぎ</a:t>
            </a:r>
            <a:r>
              <a:rPr lang="ja-JP" altLang="en-US" dirty="0" smtClean="0">
                <a:solidFill>
                  <a:srgbClr val="FFFF00"/>
                </a:solidFill>
              </a:rPr>
              <a:t>）の議論。</a:t>
            </a:r>
            <a:endParaRPr lang="ja-JP" altLang="en-US" dirty="0">
              <a:solidFill>
                <a:srgbClr val="FFFF00"/>
              </a:solidFill>
            </a:endParaRPr>
          </a:p>
          <a:p>
            <a:endParaRPr lang="ja-JP" altLang="en-US" dirty="0">
              <a:solidFill>
                <a:srgbClr val="FFFF00"/>
              </a:solidFill>
            </a:endParaRPr>
          </a:p>
          <a:p>
            <a:r>
              <a:rPr lang="ja-JP" altLang="en-US" dirty="0" smtClean="0">
                <a:solidFill>
                  <a:srgbClr val="FFFF00"/>
                </a:solidFill>
              </a:rPr>
              <a:t>トピック２）</a:t>
            </a:r>
            <a:r>
              <a:rPr lang="ja-JP" altLang="en-US" dirty="0">
                <a:solidFill>
                  <a:srgbClr val="FFFF00"/>
                </a:solidFill>
              </a:rPr>
              <a:t>先食い（臨財債の積み立て不足（交付税措置額との関係）の議論 </a:t>
            </a:r>
          </a:p>
          <a:p>
            <a:endParaRPr lang="en-US" altLang="ja-JP" dirty="0" smtClean="0">
              <a:solidFill>
                <a:srgbClr val="FFFF00"/>
              </a:solidFill>
            </a:endParaRPr>
          </a:p>
          <a:p>
            <a:r>
              <a:rPr lang="ja-JP" altLang="en-US" dirty="0" smtClean="0">
                <a:solidFill>
                  <a:srgbClr val="FFFF00"/>
                </a:solidFill>
              </a:rPr>
              <a:t>トピック３）</a:t>
            </a:r>
            <a:r>
              <a:rPr lang="ja-JP" altLang="en-US" dirty="0">
                <a:solidFill>
                  <a:srgbClr val="FFFF00"/>
                </a:solidFill>
              </a:rPr>
              <a:t>減債基金（借り入れ、積み立て不足（実質公債費比率との関係））の議論</a:t>
            </a:r>
            <a:endParaRPr kumimoji="1" lang="ja-JP" altLang="en-US" dirty="0">
              <a:solidFill>
                <a:srgbClr val="FFFF00"/>
              </a:solidFill>
            </a:endParaRPr>
          </a:p>
        </p:txBody>
      </p:sp>
    </p:spTree>
    <p:extLst>
      <p:ext uri="{BB962C8B-B14F-4D97-AF65-F5344CB8AC3E}">
        <p14:creationId xmlns:p14="http://schemas.microsoft.com/office/powerpoint/2010/main" val="3996443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718457" y="87033"/>
            <a:ext cx="10351683" cy="7136092"/>
          </a:xfrm>
          <a:prstGeom prst="rect">
            <a:avLst/>
          </a:prstGeom>
        </p:spPr>
      </p:pic>
      <p:sp>
        <p:nvSpPr>
          <p:cNvPr id="5" name="正方形/長方形 4"/>
          <p:cNvSpPr/>
          <p:nvPr/>
        </p:nvSpPr>
        <p:spPr>
          <a:xfrm>
            <a:off x="8458200" y="3483429"/>
            <a:ext cx="2231571"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t>財政制度分科会（令和元年</a:t>
            </a:r>
            <a:r>
              <a:rPr lang="en-US" altLang="zh-TW" b="1" dirty="0"/>
              <a:t>11</a:t>
            </a:r>
            <a:r>
              <a:rPr lang="zh-TW" altLang="en-US" b="1" dirty="0"/>
              <a:t>月</a:t>
            </a:r>
            <a:r>
              <a:rPr lang="en-US" altLang="zh-TW" b="1" dirty="0"/>
              <a:t>6</a:t>
            </a:r>
            <a:r>
              <a:rPr lang="zh-TW" altLang="en-US" b="1" dirty="0"/>
              <a:t>日開催）提出</a:t>
            </a:r>
            <a:r>
              <a:rPr lang="zh-TW" altLang="en-US" b="1" dirty="0" smtClean="0"/>
              <a:t>資料</a:t>
            </a:r>
            <a:r>
              <a:rPr lang="ja-JP" altLang="en-US" b="1" dirty="0" smtClean="0"/>
              <a:t>より抜粋</a:t>
            </a:r>
            <a:endParaRPr kumimoji="1" lang="ja-JP" altLang="en-US" dirty="0"/>
          </a:p>
        </p:txBody>
      </p:sp>
      <p:sp>
        <p:nvSpPr>
          <p:cNvPr id="6" name="正方形/長方形 5"/>
          <p:cNvSpPr/>
          <p:nvPr/>
        </p:nvSpPr>
        <p:spPr>
          <a:xfrm>
            <a:off x="271849" y="87033"/>
            <a:ext cx="2075935" cy="654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FF00"/>
                </a:solidFill>
                <a:latin typeface="AR Pゴシック体S" panose="020B0A00000000000000" pitchFamily="50" charset="-128"/>
                <a:ea typeface="AR Pゴシック体S" panose="020B0A00000000000000" pitchFamily="50" charset="-128"/>
              </a:rPr>
              <a:t>トピック１</a:t>
            </a:r>
            <a:endParaRPr kumimoji="1" lang="ja-JP" altLang="en-US" dirty="0">
              <a:solidFill>
                <a:srgbClr val="FFFF00"/>
              </a:solidFill>
              <a:latin typeface="AR Pゴシック体S" panose="020B0A00000000000000" pitchFamily="50" charset="-128"/>
              <a:ea typeface="AR Pゴシック体S" panose="020B0A00000000000000" pitchFamily="50" charset="-128"/>
            </a:endParaRPr>
          </a:p>
        </p:txBody>
      </p:sp>
    </p:spTree>
    <p:extLst>
      <p:ext uri="{BB962C8B-B14F-4D97-AF65-F5344CB8AC3E}">
        <p14:creationId xmlns:p14="http://schemas.microsoft.com/office/powerpoint/2010/main" val="3672306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211844" y="97089"/>
            <a:ext cx="11189357" cy="6858000"/>
          </a:xfrm>
          <a:prstGeom prst="rect">
            <a:avLst/>
          </a:prstGeom>
        </p:spPr>
      </p:pic>
      <p:sp>
        <p:nvSpPr>
          <p:cNvPr id="5" name="正方形/長方形 4"/>
          <p:cNvSpPr/>
          <p:nvPr/>
        </p:nvSpPr>
        <p:spPr>
          <a:xfrm>
            <a:off x="261257" y="2220686"/>
            <a:ext cx="2519013" cy="2203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rgbClr val="FFFF00"/>
                </a:solidFill>
                <a:latin typeface="AR P丸ゴシック体E" panose="020F0900000000000000" pitchFamily="50" charset="-128"/>
                <a:ea typeface="AR P丸ゴシック体E" panose="020F0900000000000000" pitchFamily="50" charset="-128"/>
              </a:rPr>
              <a:t>トピック２を理解するための準備交付税措置（理論償還費）</a:t>
            </a:r>
            <a:endParaRPr kumimoji="1" lang="en-US" altLang="ja-JP" sz="2400" dirty="0" smtClean="0">
              <a:solidFill>
                <a:srgbClr val="FFFF00"/>
              </a:solidFill>
              <a:latin typeface="AR P丸ゴシック体E" panose="020F0900000000000000" pitchFamily="50" charset="-128"/>
              <a:ea typeface="AR P丸ゴシック体E" panose="020F0900000000000000" pitchFamily="50" charset="-128"/>
            </a:endParaRPr>
          </a:p>
          <a:p>
            <a:pPr algn="ctr"/>
            <a:r>
              <a:rPr kumimoji="1" lang="ja-JP" altLang="en-US" sz="2400" dirty="0" smtClean="0">
                <a:solidFill>
                  <a:srgbClr val="FFFF00"/>
                </a:solidFill>
                <a:latin typeface="AR P丸ゴシック体E" panose="020F0900000000000000" pitchFamily="50" charset="-128"/>
                <a:ea typeface="AR P丸ゴシック体E" panose="020F0900000000000000" pitchFamily="50" charset="-128"/>
              </a:rPr>
              <a:t>の仕組</a:t>
            </a:r>
            <a:endParaRPr kumimoji="1" lang="ja-JP" altLang="en-US" sz="2400" dirty="0">
              <a:solidFill>
                <a:srgbClr val="FFFF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391636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2039122" y="0"/>
            <a:ext cx="8113756" cy="6858000"/>
          </a:xfrm>
          <a:prstGeom prst="rect">
            <a:avLst/>
          </a:prstGeom>
        </p:spPr>
      </p:pic>
    </p:spTree>
    <p:extLst>
      <p:ext uri="{BB962C8B-B14F-4D97-AF65-F5344CB8AC3E}">
        <p14:creationId xmlns:p14="http://schemas.microsoft.com/office/powerpoint/2010/main" val="12286689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970848" y="0"/>
            <a:ext cx="10496222" cy="6858000"/>
          </a:xfrm>
          <a:prstGeom prst="rect">
            <a:avLst/>
          </a:prstGeom>
        </p:spPr>
      </p:pic>
      <p:sp>
        <p:nvSpPr>
          <p:cNvPr id="5" name="正方形/長方形 4"/>
          <p:cNvSpPr/>
          <p:nvPr/>
        </p:nvSpPr>
        <p:spPr>
          <a:xfrm>
            <a:off x="370703" y="98854"/>
            <a:ext cx="1297459" cy="506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AR P丸ゴシック体E" panose="020F0900000000000000" pitchFamily="50" charset="-128"/>
                <a:ea typeface="AR P丸ゴシック体E" panose="020F0900000000000000" pitchFamily="50" charset="-128"/>
              </a:rPr>
              <a:t>参考</a:t>
            </a:r>
            <a:endParaRPr kumimoji="1" lang="ja-JP" altLang="en-US"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381687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5451389" cy="1772594"/>
          </a:xfrm>
        </p:spPr>
        <p:txBody>
          <a:bodyPr/>
          <a:lstStyle/>
          <a:p>
            <a:pPr algn="ctr"/>
            <a:r>
              <a:rPr kumimoji="1" lang="ja-JP" altLang="en-US" dirty="0" smtClean="0"/>
              <a:t>世間で話題になった「先食い問題」</a:t>
            </a:r>
            <a:endParaRPr kumimoji="1" lang="ja-JP" altLang="en-US" dirty="0"/>
          </a:p>
        </p:txBody>
      </p:sp>
      <p:sp>
        <p:nvSpPr>
          <p:cNvPr id="3" name="コンテンツ プレースホルダー 2"/>
          <p:cNvSpPr>
            <a:spLocks noGrp="1"/>
          </p:cNvSpPr>
          <p:nvPr>
            <p:ph idx="1"/>
          </p:nvPr>
        </p:nvSpPr>
        <p:spPr>
          <a:xfrm>
            <a:off x="1184189" y="2285999"/>
            <a:ext cx="4957119" cy="2865352"/>
          </a:xfrm>
        </p:spPr>
        <p:txBody>
          <a:bodyPr>
            <a:normAutofit/>
          </a:bodyPr>
          <a:lstStyle/>
          <a:p>
            <a:r>
              <a:rPr kumimoji="1" lang="ja-JP" altLang="en-US" dirty="0" smtClean="0"/>
              <a:t>満期一括地方債では、満期償還時まで、積み立てを</a:t>
            </a:r>
            <a:r>
              <a:rPr lang="ja-JP" altLang="en-US" dirty="0" smtClean="0"/>
              <a:t>行う。償還は先だという甘い考えから、その積立金から、財源を一時的に借り入れて収支を合わせる状態が横行。＝＞償還時点で大慌てに。</a:t>
            </a:r>
            <a:endParaRPr lang="en-US" altLang="ja-JP" dirty="0" smtClean="0"/>
          </a:p>
          <a:p>
            <a:endParaRPr lang="en-US" altLang="ja-JP" dirty="0">
              <a:solidFill>
                <a:srgbClr val="FF0000"/>
              </a:solidFill>
            </a:endParaRPr>
          </a:p>
          <a:p>
            <a:endParaRPr kumimoji="1" lang="ja-JP" altLang="en-US" dirty="0"/>
          </a:p>
        </p:txBody>
      </p:sp>
      <p:pic>
        <p:nvPicPr>
          <p:cNvPr id="4" name="図 3"/>
          <p:cNvPicPr>
            <a:picLocks noChangeAspect="1"/>
          </p:cNvPicPr>
          <p:nvPr/>
        </p:nvPicPr>
        <p:blipFill>
          <a:blip r:embed="rId2"/>
          <a:stretch>
            <a:fillRect/>
          </a:stretch>
        </p:blipFill>
        <p:spPr>
          <a:xfrm>
            <a:off x="7146594" y="0"/>
            <a:ext cx="4843309" cy="6858000"/>
          </a:xfrm>
          <a:prstGeom prst="rect">
            <a:avLst/>
          </a:prstGeom>
        </p:spPr>
      </p:pic>
    </p:spTree>
    <p:extLst>
      <p:ext uri="{BB962C8B-B14F-4D97-AF65-F5344CB8AC3E}">
        <p14:creationId xmlns:p14="http://schemas.microsoft.com/office/powerpoint/2010/main" val="22924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60637" y="229201"/>
            <a:ext cx="11628737" cy="12667228"/>
          </a:xfrm>
          <a:prstGeom prst="rect">
            <a:avLst/>
          </a:prstGeom>
        </p:spPr>
      </p:pic>
    </p:spTree>
    <p:extLst>
      <p:ext uri="{BB962C8B-B14F-4D97-AF65-F5344CB8AC3E}">
        <p14:creationId xmlns:p14="http://schemas.microsoft.com/office/powerpoint/2010/main" val="77135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a:blip r:embed="rId2"/>
          <a:stretch>
            <a:fillRect/>
          </a:stretch>
        </p:blipFill>
        <p:spPr>
          <a:xfrm>
            <a:off x="867446" y="0"/>
            <a:ext cx="10457107" cy="6858000"/>
          </a:xfrm>
          <a:prstGeom prst="rect">
            <a:avLst/>
          </a:prstGeom>
        </p:spPr>
      </p:pic>
    </p:spTree>
    <p:extLst>
      <p:ext uri="{BB962C8B-B14F-4D97-AF65-F5344CB8AC3E}">
        <p14:creationId xmlns:p14="http://schemas.microsoft.com/office/powerpoint/2010/main" val="3516318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83772" y="1502228"/>
            <a:ext cx="10515600" cy="5545592"/>
          </a:xfrm>
        </p:spPr>
        <p:txBody>
          <a:bodyPr>
            <a:normAutofit/>
          </a:bodyPr>
          <a:lstStyle/>
          <a:p>
            <a:pPr algn="just"/>
            <a:r>
              <a:rPr lang="ja-JP" altLang="en-US" sz="3200" dirty="0"/>
              <a:t>自分自身でそれが出来れば問題ないのであるが、実際には、そのような気遣いや節制は半ば強制されないと出来ない</a:t>
            </a:r>
            <a:r>
              <a:rPr lang="ja-JP" altLang="en-US" sz="3200" dirty="0" smtClean="0"/>
              <a:t>もの。</a:t>
            </a:r>
            <a:endParaRPr lang="en-US" altLang="ja-JP" sz="3200" dirty="0" smtClean="0"/>
          </a:p>
          <a:p>
            <a:pPr algn="just"/>
            <a:r>
              <a:rPr lang="ja-JP" altLang="en-US" sz="3200" dirty="0" smtClean="0"/>
              <a:t>私たち</a:t>
            </a:r>
            <a:r>
              <a:rPr lang="ja-JP" altLang="en-US" sz="3200" dirty="0"/>
              <a:t>には、一定の年齢になれば、特定健診や人間ドックを定期的に受診することが推奨されているように、すでに高度成長期から半世紀近く経た今日の自治体においても、財政状況を毎年チェックする仕組みが</a:t>
            </a:r>
            <a:r>
              <a:rPr lang="ja-JP" altLang="en-US" sz="3200" dirty="0" smtClean="0"/>
              <a:t>必要</a:t>
            </a:r>
            <a:r>
              <a:rPr lang="ja-JP" altLang="en-US" sz="3200" dirty="0"/>
              <a:t>。</a:t>
            </a:r>
            <a:endParaRPr kumimoji="1" lang="ja-JP" altLang="en-US" sz="3200" dirty="0"/>
          </a:p>
        </p:txBody>
      </p:sp>
    </p:spTree>
    <p:extLst>
      <p:ext uri="{BB962C8B-B14F-4D97-AF65-F5344CB8AC3E}">
        <p14:creationId xmlns:p14="http://schemas.microsoft.com/office/powerpoint/2010/main" val="40401901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t>減債基金積立不足を考慮して算定した額</a:t>
            </a:r>
            <a:endParaRPr kumimoji="1" lang="ja-JP" altLang="en-US" dirty="0"/>
          </a:p>
        </p:txBody>
      </p:sp>
      <p:sp>
        <p:nvSpPr>
          <p:cNvPr id="3" name="コンテンツ プレースホルダー 2"/>
          <p:cNvSpPr>
            <a:spLocks noGrp="1"/>
          </p:cNvSpPr>
          <p:nvPr>
            <p:ph idx="1"/>
          </p:nvPr>
        </p:nvSpPr>
        <p:spPr/>
        <p:txBody>
          <a:bodyPr/>
          <a:lstStyle/>
          <a:p>
            <a:r>
              <a:rPr lang="ja-JP" altLang="en-US" b="1" dirty="0"/>
              <a:t>●実質公債費</a:t>
            </a:r>
            <a:r>
              <a:rPr lang="ja-JP" altLang="en-US" b="1" dirty="0" smtClean="0"/>
              <a:t>比率の算定式（再掲）</a:t>
            </a:r>
            <a:endParaRPr lang="ja-JP" altLang="en-US" b="1" dirty="0"/>
          </a:p>
        </p:txBody>
      </p:sp>
      <p:pic>
        <p:nvPicPr>
          <p:cNvPr id="5" name="図 4"/>
          <p:cNvPicPr>
            <a:picLocks noChangeAspect="1"/>
          </p:cNvPicPr>
          <p:nvPr/>
        </p:nvPicPr>
        <p:blipFill>
          <a:blip r:embed="rId2"/>
          <a:stretch>
            <a:fillRect/>
          </a:stretch>
        </p:blipFill>
        <p:spPr>
          <a:xfrm>
            <a:off x="1351006" y="3694013"/>
            <a:ext cx="9144000" cy="1411668"/>
          </a:xfrm>
          <a:prstGeom prst="rect">
            <a:avLst/>
          </a:prstGeom>
        </p:spPr>
      </p:pic>
      <p:sp>
        <p:nvSpPr>
          <p:cNvPr id="4" name="正方形/長方形 3"/>
          <p:cNvSpPr/>
          <p:nvPr/>
        </p:nvSpPr>
        <p:spPr>
          <a:xfrm>
            <a:off x="1911179" y="2472069"/>
            <a:ext cx="8023654" cy="1200329"/>
          </a:xfrm>
          <a:prstGeom prst="rect">
            <a:avLst/>
          </a:prstGeom>
        </p:spPr>
        <p:txBody>
          <a:bodyPr wrap="square">
            <a:spAutoFit/>
          </a:bodyPr>
          <a:lstStyle/>
          <a:p>
            <a:r>
              <a:rPr lang="ja-JP" altLang="en-US" dirty="0">
                <a:latin typeface="AR P丸ゴシック体E" panose="020F0900000000000000" pitchFamily="50" charset="-128"/>
                <a:ea typeface="AR P丸ゴシック体E" panose="020F0900000000000000" pitchFamily="50" charset="-128"/>
              </a:rPr>
              <a:t>実質公債費比率においては，満期一括償還方式地方債に</a:t>
            </a:r>
            <a:r>
              <a:rPr lang="ja-JP" altLang="en-US" dirty="0" smtClean="0">
                <a:latin typeface="AR P丸ゴシック体E" panose="020F0900000000000000" pitchFamily="50" charset="-128"/>
                <a:ea typeface="AR P丸ゴシック体E" panose="020F0900000000000000" pitchFamily="50" charset="-128"/>
              </a:rPr>
              <a:t>対して</a:t>
            </a:r>
            <a:r>
              <a:rPr lang="ja-JP" altLang="en-US" dirty="0">
                <a:latin typeface="AR P丸ゴシック体E" panose="020F0900000000000000" pitchFamily="50" charset="-128"/>
                <a:ea typeface="AR P丸ゴシック体E" panose="020F0900000000000000" pitchFamily="50" charset="-128"/>
              </a:rPr>
              <a:t>，</a:t>
            </a:r>
            <a:r>
              <a:rPr lang="en-US" altLang="ja-JP" dirty="0">
                <a:latin typeface="AR P丸ゴシック体E" panose="020F0900000000000000" pitchFamily="50" charset="-128"/>
                <a:ea typeface="AR P丸ゴシック体E" panose="020F0900000000000000" pitchFamily="50" charset="-128"/>
              </a:rPr>
              <a:t>10 </a:t>
            </a:r>
            <a:r>
              <a:rPr lang="ja-JP" altLang="en-US" dirty="0">
                <a:latin typeface="AR P丸ゴシック体E" panose="020F0900000000000000" pitchFamily="50" charset="-128"/>
                <a:ea typeface="AR P丸ゴシック体E" panose="020F0900000000000000" pitchFamily="50" charset="-128"/>
              </a:rPr>
              <a:t>年債の</a:t>
            </a:r>
            <a:r>
              <a:rPr lang="en-US" altLang="ja-JP" dirty="0">
                <a:latin typeface="AR P丸ゴシック体E" panose="020F0900000000000000" pitchFamily="50" charset="-128"/>
                <a:ea typeface="AR P丸ゴシック体E" panose="020F0900000000000000" pitchFamily="50" charset="-128"/>
              </a:rPr>
              <a:t>2 </a:t>
            </a:r>
            <a:r>
              <a:rPr lang="ja-JP" altLang="en-US" dirty="0">
                <a:latin typeface="AR P丸ゴシック体E" panose="020F0900000000000000" pitchFamily="50" charset="-128"/>
                <a:ea typeface="AR P丸ゴシック体E" panose="020F0900000000000000" pitchFamily="50" charset="-128"/>
              </a:rPr>
              <a:t>回借換え，実質的に</a:t>
            </a:r>
            <a:r>
              <a:rPr lang="en-US" altLang="ja-JP" dirty="0">
                <a:latin typeface="AR P丸ゴシック体E" panose="020F0900000000000000" pitchFamily="50" charset="-128"/>
                <a:ea typeface="AR P丸ゴシック体E" panose="020F0900000000000000" pitchFamily="50" charset="-128"/>
              </a:rPr>
              <a:t>30 </a:t>
            </a:r>
            <a:r>
              <a:rPr lang="ja-JP" altLang="en-US" dirty="0">
                <a:latin typeface="AR P丸ゴシック体E" panose="020F0900000000000000" pitchFamily="50" charset="-128"/>
                <a:ea typeface="AR P丸ゴシック体E" panose="020F0900000000000000" pitchFamily="50" charset="-128"/>
              </a:rPr>
              <a:t>年償還を前提に，毎年</a:t>
            </a:r>
            <a:r>
              <a:rPr lang="en-US" altLang="ja-JP" dirty="0">
                <a:latin typeface="AR P丸ゴシック体E" panose="020F0900000000000000" pitchFamily="50" charset="-128"/>
                <a:ea typeface="AR P丸ゴシック体E" panose="020F0900000000000000" pitchFamily="50" charset="-128"/>
              </a:rPr>
              <a:t>30 </a:t>
            </a:r>
            <a:r>
              <a:rPr lang="ja-JP" altLang="en-US" dirty="0">
                <a:latin typeface="AR P丸ゴシック体E" panose="020F0900000000000000" pitchFamily="50" charset="-128"/>
                <a:ea typeface="AR P丸ゴシック体E" panose="020F0900000000000000" pitchFamily="50" charset="-128"/>
              </a:rPr>
              <a:t>分の</a:t>
            </a:r>
            <a:r>
              <a:rPr lang="en-US" altLang="ja-JP" dirty="0">
                <a:latin typeface="AR P丸ゴシック体E" panose="020F0900000000000000" pitchFamily="50" charset="-128"/>
                <a:ea typeface="AR P丸ゴシック体E" panose="020F0900000000000000" pitchFamily="50" charset="-128"/>
              </a:rPr>
              <a:t>1 </a:t>
            </a:r>
            <a:r>
              <a:rPr lang="ja-JP" altLang="en-US" dirty="0" err="1" smtClean="0">
                <a:latin typeface="AR P丸ゴシック体E" panose="020F0900000000000000" pitchFamily="50" charset="-128"/>
                <a:ea typeface="AR P丸ゴシック体E" panose="020F0900000000000000" pitchFamily="50" charset="-128"/>
              </a:rPr>
              <a:t>ずつ</a:t>
            </a:r>
            <a:r>
              <a:rPr lang="ja-JP" altLang="en-US" dirty="0" smtClean="0">
                <a:latin typeface="AR P丸ゴシック体E" panose="020F0900000000000000" pitchFamily="50" charset="-128"/>
                <a:ea typeface="AR P丸ゴシック体E" panose="020F0900000000000000" pitchFamily="50" charset="-128"/>
              </a:rPr>
              <a:t>減債</a:t>
            </a:r>
            <a:r>
              <a:rPr lang="ja-JP" altLang="en-US" dirty="0">
                <a:latin typeface="AR P丸ゴシック体E" panose="020F0900000000000000" pitchFamily="50" charset="-128"/>
                <a:ea typeface="AR P丸ゴシック体E" panose="020F0900000000000000" pitchFamily="50" charset="-128"/>
              </a:rPr>
              <a:t>基金に積み立てていくことを標準的な積立ルールとして据えている。</a:t>
            </a:r>
            <a:r>
              <a:rPr lang="ja-JP" altLang="en-US" dirty="0" smtClean="0">
                <a:latin typeface="AR P丸ゴシック体E" panose="020F0900000000000000" pitchFamily="50" charset="-128"/>
                <a:ea typeface="AR P丸ゴシック体E" panose="020F0900000000000000" pitchFamily="50" charset="-128"/>
              </a:rPr>
              <a:t>そして</a:t>
            </a:r>
            <a:r>
              <a:rPr lang="ja-JP" altLang="en-US" dirty="0">
                <a:latin typeface="AR P丸ゴシック体E" panose="020F0900000000000000" pitchFamily="50" charset="-128"/>
                <a:ea typeface="AR P丸ゴシック体E" panose="020F0900000000000000" pitchFamily="50" charset="-128"/>
              </a:rPr>
              <a:t>，この標準ペースに基づく理論値を準元利償還金（「年度割相当額」）として</a:t>
            </a:r>
            <a:r>
              <a:rPr lang="ja-JP" altLang="en-US" dirty="0" smtClean="0">
                <a:latin typeface="AR P丸ゴシック体E" panose="020F0900000000000000" pitchFamily="50" charset="-128"/>
                <a:ea typeface="AR P丸ゴシック体E" panose="020F0900000000000000" pitchFamily="50" charset="-128"/>
              </a:rPr>
              <a:t>計上</a:t>
            </a:r>
            <a:r>
              <a:rPr lang="ja-JP" altLang="en-US" dirty="0">
                <a:latin typeface="AR P丸ゴシック体E" panose="020F0900000000000000" pitchFamily="50" charset="-128"/>
                <a:ea typeface="AR P丸ゴシック体E" panose="020F0900000000000000" pitchFamily="50" charset="-128"/>
              </a:rPr>
              <a:t>する</a:t>
            </a:r>
          </a:p>
        </p:txBody>
      </p:sp>
      <p:sp>
        <p:nvSpPr>
          <p:cNvPr id="6" name="正方形/長方形 5"/>
          <p:cNvSpPr/>
          <p:nvPr/>
        </p:nvSpPr>
        <p:spPr>
          <a:xfrm>
            <a:off x="2047102" y="5179657"/>
            <a:ext cx="8097795" cy="923330"/>
          </a:xfrm>
          <a:prstGeom prst="rect">
            <a:avLst/>
          </a:prstGeom>
        </p:spPr>
        <p:txBody>
          <a:bodyPr wrap="square">
            <a:spAutoFit/>
          </a:bodyPr>
          <a:lstStyle/>
          <a:p>
            <a:r>
              <a:rPr lang="ja-JP" altLang="en-US" dirty="0" smtClean="0">
                <a:latin typeface="AR P丸ゴシック体E" panose="020F0900000000000000" pitchFamily="50" charset="-128"/>
                <a:ea typeface="AR P丸ゴシック体E" panose="020F0900000000000000" pitchFamily="50" charset="-128"/>
              </a:rPr>
              <a:t>ただし、積立残高</a:t>
            </a:r>
            <a:r>
              <a:rPr lang="ja-JP" altLang="en-US" sz="1600" dirty="0">
                <a:latin typeface="AR P丸ゴシック体E" panose="020F0900000000000000" pitchFamily="50" charset="-128"/>
                <a:ea typeface="AR P丸ゴシック体E" panose="020F0900000000000000" pitchFamily="50" charset="-128"/>
              </a:rPr>
              <a:t>（基金残高）</a:t>
            </a:r>
            <a:r>
              <a:rPr lang="ja-JP" altLang="en-US" dirty="0">
                <a:latin typeface="AR P丸ゴシック体E" panose="020F0900000000000000" pitchFamily="50" charset="-128"/>
                <a:ea typeface="AR P丸ゴシック体E" panose="020F0900000000000000" pitchFamily="50" charset="-128"/>
              </a:rPr>
              <a:t>が理論値に基づく積立残高</a:t>
            </a:r>
            <a:r>
              <a:rPr lang="ja-JP" altLang="en-US" sz="1600" dirty="0">
                <a:latin typeface="AR P丸ゴシック体E" panose="020F0900000000000000" pitchFamily="50" charset="-128"/>
                <a:ea typeface="AR P丸ゴシック体E" panose="020F0900000000000000" pitchFamily="50" charset="-128"/>
              </a:rPr>
              <a:t>（</a:t>
            </a:r>
            <a:r>
              <a:rPr lang="ja-JP" altLang="en-US" sz="1600" dirty="0" smtClean="0">
                <a:latin typeface="AR P丸ゴシック体E" panose="020F0900000000000000" pitchFamily="50" charset="-128"/>
                <a:ea typeface="AR P丸ゴシック体E" panose="020F0900000000000000" pitchFamily="50" charset="-128"/>
              </a:rPr>
              <a:t>理論積立残高</a:t>
            </a:r>
            <a:r>
              <a:rPr lang="ja-JP" altLang="en-US" sz="1600" dirty="0">
                <a:latin typeface="AR P丸ゴシック体E" panose="020F0900000000000000" pitchFamily="50" charset="-128"/>
                <a:ea typeface="AR P丸ゴシック体E" panose="020F0900000000000000" pitchFamily="50" charset="-128"/>
              </a:rPr>
              <a:t>）</a:t>
            </a:r>
            <a:r>
              <a:rPr lang="ja-JP" altLang="en-US" dirty="0">
                <a:latin typeface="AR P丸ゴシック体E" panose="020F0900000000000000" pitchFamily="50" charset="-128"/>
                <a:ea typeface="AR P丸ゴシック体E" panose="020F0900000000000000" pitchFamily="50" charset="-128"/>
              </a:rPr>
              <a:t>に満たない場合には積立不足額に基づいて算定する加算額（＝減債基金積立不足を考慮して算定した</a:t>
            </a:r>
            <a:r>
              <a:rPr lang="ja-JP" altLang="en-US" dirty="0" smtClean="0">
                <a:latin typeface="AR P丸ゴシック体E" panose="020F0900000000000000" pitchFamily="50" charset="-128"/>
                <a:ea typeface="AR P丸ゴシック体E" panose="020F0900000000000000" pitchFamily="50" charset="-128"/>
              </a:rPr>
              <a:t>額）を追加的に加算計上</a:t>
            </a:r>
            <a:endParaRPr lang="ja-JP" altLang="en-US" dirty="0">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837755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0" y="634433"/>
            <a:ext cx="12192000" cy="6223567"/>
          </a:xfrm>
          <a:prstGeom prst="rect">
            <a:avLst/>
          </a:prstGeom>
        </p:spPr>
      </p:pic>
      <p:sp>
        <p:nvSpPr>
          <p:cNvPr id="5" name="正方形/長方形 4"/>
          <p:cNvSpPr/>
          <p:nvPr/>
        </p:nvSpPr>
        <p:spPr>
          <a:xfrm>
            <a:off x="838200" y="271849"/>
            <a:ext cx="2127422" cy="605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FFFF00"/>
                </a:solidFill>
                <a:latin typeface="AR P丸ゴシック体E" panose="020F0900000000000000" pitchFamily="50" charset="-128"/>
                <a:ea typeface="AR P丸ゴシック体E" panose="020F0900000000000000" pitchFamily="50" charset="-128"/>
              </a:rPr>
              <a:t>参考：複雑な計算式</a:t>
            </a:r>
            <a:endParaRPr kumimoji="1" lang="ja-JP" altLang="en-US" dirty="0">
              <a:solidFill>
                <a:srgbClr val="FFFF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344028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4549" y="240358"/>
            <a:ext cx="11254946" cy="1325563"/>
          </a:xfrm>
        </p:spPr>
        <p:txBody>
          <a:bodyPr/>
          <a:lstStyle/>
          <a:p>
            <a:r>
              <a:rPr kumimoji="1" lang="ja-JP" altLang="en-US" sz="3200" dirty="0" smtClean="0"/>
              <a:t>この式に潜む実質公債費比率の健全化へのガバナンス効果</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583207" y="1268118"/>
            <a:ext cx="11421002" cy="5011681"/>
          </a:xfrm>
          <a:prstGeom prst="rect">
            <a:avLst/>
          </a:prstGeom>
        </p:spPr>
      </p:pic>
      <p:sp>
        <p:nvSpPr>
          <p:cNvPr id="5" name="正方形/長方形 4"/>
          <p:cNvSpPr/>
          <p:nvPr/>
        </p:nvSpPr>
        <p:spPr>
          <a:xfrm>
            <a:off x="716692" y="3521675"/>
            <a:ext cx="10305535" cy="22736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5153025" y="6068016"/>
            <a:ext cx="4581525" cy="47148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rgbClr val="FFFF00"/>
                </a:solidFill>
                <a:latin typeface="AR P丸ゴシック体E" panose="020F0900000000000000" pitchFamily="50" charset="-128"/>
                <a:ea typeface="AR P丸ゴシック体E" panose="020F0900000000000000" pitchFamily="50" charset="-128"/>
              </a:rPr>
              <a:t>減債基金の借り入れ問題の歯止めとなる</a:t>
            </a:r>
            <a:endParaRPr kumimoji="1" lang="ja-JP" altLang="en-US" sz="2000" dirty="0">
              <a:solidFill>
                <a:srgbClr val="FFFF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219022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65338" y="3648075"/>
            <a:ext cx="8932862" cy="1555750"/>
          </a:xfrm>
        </p:spPr>
        <p:txBody>
          <a:bodyPr rtlCol="0">
            <a:noAutofit/>
          </a:bodyPr>
          <a:lstStyle/>
          <a:p>
            <a:pPr>
              <a:defRPr/>
            </a:pPr>
            <a:r>
              <a:rPr lang="en-US" altLang="ja-JP" sz="2400" b="1" dirty="0">
                <a:solidFill>
                  <a:srgbClr val="002060"/>
                </a:solidFill>
              </a:rPr>
              <a:t/>
            </a:r>
            <a:br>
              <a:rPr lang="en-US" altLang="ja-JP" sz="2400" b="1" dirty="0">
                <a:solidFill>
                  <a:srgbClr val="002060"/>
                </a:solidFill>
              </a:rPr>
            </a:br>
            <a:r>
              <a:rPr lang="en-US" altLang="ja-JP" sz="2400" b="1" dirty="0">
                <a:solidFill>
                  <a:srgbClr val="002060"/>
                </a:solidFill>
              </a:rPr>
              <a:t/>
            </a:r>
            <a:br>
              <a:rPr lang="en-US" altLang="ja-JP" sz="2400" b="1" dirty="0">
                <a:solidFill>
                  <a:srgbClr val="002060"/>
                </a:solidFill>
              </a:rPr>
            </a:br>
            <a:r>
              <a:rPr lang="ja-JP" altLang="en-US" sz="2400" b="1" dirty="0">
                <a:solidFill>
                  <a:srgbClr val="002060"/>
                </a:solidFill>
              </a:rPr>
              <a:t/>
            </a:r>
            <a:br>
              <a:rPr lang="ja-JP" altLang="en-US" sz="2400" b="1" dirty="0">
                <a:solidFill>
                  <a:srgbClr val="002060"/>
                </a:solidFill>
              </a:rPr>
            </a:br>
            <a:r>
              <a:rPr lang="en-US" altLang="ja-JP" sz="2400" b="1" dirty="0" smtClean="0">
                <a:solidFill>
                  <a:srgbClr val="002060"/>
                </a:solidFill>
              </a:rPr>
              <a:t/>
            </a:r>
            <a:br>
              <a:rPr lang="en-US" altLang="ja-JP" sz="2400" b="1" dirty="0" smtClean="0">
                <a:solidFill>
                  <a:srgbClr val="002060"/>
                </a:solidFill>
              </a:rPr>
            </a:br>
            <a:r>
              <a:rPr lang="en-US" altLang="ja-JP" sz="2400" b="1" dirty="0" smtClean="0">
                <a:solidFill>
                  <a:srgbClr val="002060"/>
                </a:solidFill>
              </a:rPr>
              <a:t/>
            </a:r>
            <a:br>
              <a:rPr lang="en-US" altLang="ja-JP" sz="2400" b="1" dirty="0" smtClean="0">
                <a:solidFill>
                  <a:srgbClr val="002060"/>
                </a:solidFill>
              </a:rPr>
            </a:br>
            <a:r>
              <a:rPr lang="en-US" altLang="ja-JP" sz="2400" b="1" dirty="0">
                <a:solidFill>
                  <a:srgbClr val="002060"/>
                </a:solidFill>
              </a:rPr>
              <a:t/>
            </a:r>
            <a:br>
              <a:rPr lang="en-US" altLang="ja-JP" sz="2400" b="1" dirty="0">
                <a:solidFill>
                  <a:srgbClr val="002060"/>
                </a:solidFill>
              </a:rPr>
            </a:br>
            <a:endParaRPr lang="ja-JP" altLang="en-US" sz="2800" dirty="0">
              <a:solidFill>
                <a:srgbClr val="FF0000"/>
              </a:solidFill>
              <a:effectLst>
                <a:outerShdw blurRad="38100" dist="38100" dir="2700000" algn="tl">
                  <a:srgbClr val="000000">
                    <a:alpha val="43137"/>
                  </a:srgbClr>
                </a:outerShdw>
              </a:effectLst>
            </a:endParaRPr>
          </a:p>
        </p:txBody>
      </p:sp>
      <p:sp>
        <p:nvSpPr>
          <p:cNvPr id="4100" name="Rectangle 1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134EB1B-E3A9-4118-8257-26660D408182}" type="slidenum">
              <a:rPr kumimoji="0" lang="en-US" altLang="ja-JP" smtClean="0"/>
              <a:pPr eaLnBrk="1" hangingPunct="1"/>
              <a:t>33</a:t>
            </a:fld>
            <a:endParaRPr kumimoji="0" lang="en-US" altLang="ja-JP" smtClean="0"/>
          </a:p>
        </p:txBody>
      </p:sp>
      <p:sp>
        <p:nvSpPr>
          <p:cNvPr id="5" name="正方形/長方形 4"/>
          <p:cNvSpPr/>
          <p:nvPr/>
        </p:nvSpPr>
        <p:spPr>
          <a:xfrm>
            <a:off x="2272806" y="2052934"/>
            <a:ext cx="8082155" cy="3170099"/>
          </a:xfrm>
          <a:prstGeom prst="rect">
            <a:avLst/>
          </a:prstGeom>
        </p:spPr>
        <p:txBody>
          <a:bodyPr wrap="square">
            <a:spAutoFit/>
          </a:bodyPr>
          <a:lstStyle/>
          <a:p>
            <a:pPr algn="ctr">
              <a:tabLst>
                <a:tab pos="714375" algn="l"/>
              </a:tabLst>
              <a:defRPr/>
            </a:pPr>
            <a:r>
              <a:rPr lang="ja-JP" altLang="en-US" sz="4000" dirty="0" smtClean="0">
                <a:solidFill>
                  <a:srgbClr val="FFFF00"/>
                </a:solidFill>
                <a:latin typeface="AR P丸ゴシック体E" panose="020F0900000000000000" pitchFamily="50" charset="-128"/>
                <a:ea typeface="AR P丸ゴシック体E" panose="020F0900000000000000" pitchFamily="50" charset="-128"/>
              </a:rPr>
              <a:t>分析例：分析紹介</a:t>
            </a:r>
            <a:endParaRPr lang="en-US" altLang="ja-JP" sz="4000" dirty="0" smtClean="0">
              <a:solidFill>
                <a:srgbClr val="FFFF00"/>
              </a:solidFill>
              <a:latin typeface="AR P丸ゴシック体E" panose="020F0900000000000000" pitchFamily="50" charset="-128"/>
              <a:ea typeface="AR P丸ゴシック体E" panose="020F0900000000000000" pitchFamily="50" charset="-128"/>
            </a:endParaRPr>
          </a:p>
          <a:p>
            <a:pPr algn="ctr">
              <a:tabLst>
                <a:tab pos="714375" algn="l"/>
              </a:tabLst>
              <a:defRPr/>
            </a:pPr>
            <a:endParaRPr lang="en-US" altLang="ja-JP" sz="4000" dirty="0">
              <a:solidFill>
                <a:srgbClr val="FFFF00"/>
              </a:solidFill>
              <a:latin typeface="AR P丸ゴシック体E" panose="020F0900000000000000" pitchFamily="50" charset="-128"/>
              <a:ea typeface="AR P丸ゴシック体E" panose="020F0900000000000000" pitchFamily="50" charset="-128"/>
            </a:endParaRPr>
          </a:p>
          <a:p>
            <a:pPr algn="ctr">
              <a:tabLst>
                <a:tab pos="714375" algn="l"/>
              </a:tabLst>
              <a:defRPr/>
            </a:pPr>
            <a:r>
              <a:rPr lang="ja-JP" altLang="en-US" sz="4000" dirty="0">
                <a:solidFill>
                  <a:srgbClr val="FFFF00"/>
                </a:solidFill>
                <a:latin typeface="AR P丸ゴシック体E" panose="020F0900000000000000" pitchFamily="50" charset="-128"/>
                <a:ea typeface="AR P丸ゴシック体E" panose="020F0900000000000000" pitchFamily="50" charset="-128"/>
              </a:rPr>
              <a:t>：実質赤字比率のガバナンス効果</a:t>
            </a:r>
            <a:r>
              <a:rPr lang="ja-JP" altLang="en-US" sz="4000" dirty="0" smtClean="0">
                <a:solidFill>
                  <a:srgbClr val="FFFF00"/>
                </a:solidFill>
                <a:latin typeface="AR P丸ゴシック体E" panose="020F0900000000000000" pitchFamily="50" charset="-128"/>
                <a:ea typeface="AR P丸ゴシック体E" panose="020F0900000000000000" pitchFamily="50" charset="-128"/>
              </a:rPr>
              <a:t>：</a:t>
            </a:r>
            <a:endParaRPr lang="en-US" altLang="ja-JP" sz="4000" dirty="0" smtClean="0">
              <a:solidFill>
                <a:srgbClr val="FFFF00"/>
              </a:solidFill>
              <a:latin typeface="AR P丸ゴシック体E" panose="020F0900000000000000" pitchFamily="50" charset="-128"/>
              <a:ea typeface="AR P丸ゴシック体E" panose="020F0900000000000000" pitchFamily="50" charset="-128"/>
            </a:endParaRPr>
          </a:p>
          <a:p>
            <a:pPr algn="ctr">
              <a:tabLst>
                <a:tab pos="714375" algn="l"/>
              </a:tabLst>
              <a:defRPr/>
            </a:pPr>
            <a:endParaRPr lang="en-US" altLang="ja-JP" sz="4000" dirty="0" smtClean="0">
              <a:solidFill>
                <a:srgbClr val="FFFF00"/>
              </a:solidFill>
              <a:latin typeface="AR P丸ゴシック体E" panose="020F0900000000000000" pitchFamily="50" charset="-128"/>
              <a:ea typeface="AR P丸ゴシック体E" panose="020F0900000000000000" pitchFamily="50" charset="-128"/>
            </a:endParaRPr>
          </a:p>
          <a:p>
            <a:pPr algn="ctr">
              <a:tabLst>
                <a:tab pos="714375" algn="l"/>
              </a:tabLst>
              <a:defRPr/>
            </a:pPr>
            <a:r>
              <a:rPr lang="ja-JP" altLang="en-US" sz="4000" dirty="0" smtClean="0">
                <a:solidFill>
                  <a:srgbClr val="FFFF00"/>
                </a:solidFill>
                <a:latin typeface="AR P丸ゴシック体E" panose="020F0900000000000000" pitchFamily="50" charset="-128"/>
                <a:ea typeface="AR P丸ゴシック体E" panose="020F0900000000000000" pitchFamily="50" charset="-128"/>
              </a:rPr>
              <a:t>ガバナンス</a:t>
            </a:r>
            <a:r>
              <a:rPr lang="ja-JP" altLang="en-US" sz="4000" dirty="0">
                <a:solidFill>
                  <a:srgbClr val="FFFF00"/>
                </a:solidFill>
                <a:latin typeface="AR P丸ゴシック体E" panose="020F0900000000000000" pitchFamily="50" charset="-128"/>
                <a:ea typeface="AR P丸ゴシック体E" panose="020F0900000000000000" pitchFamily="50" charset="-128"/>
              </a:rPr>
              <a:t>欠如による夕張市破綻－</a:t>
            </a:r>
          </a:p>
        </p:txBody>
      </p:sp>
    </p:spTree>
    <p:extLst>
      <p:ext uri="{BB962C8B-B14F-4D97-AF65-F5344CB8AC3E}">
        <p14:creationId xmlns:p14="http://schemas.microsoft.com/office/powerpoint/2010/main" val="3321114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942417" y="0"/>
            <a:ext cx="10307166" cy="6858000"/>
          </a:xfrm>
          <a:prstGeom prst="rect">
            <a:avLst/>
          </a:prstGeom>
        </p:spPr>
      </p:pic>
    </p:spTree>
    <p:extLst>
      <p:ext uri="{BB962C8B-B14F-4D97-AF65-F5344CB8AC3E}">
        <p14:creationId xmlns:p14="http://schemas.microsoft.com/office/powerpoint/2010/main" val="2377391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63287" y="0"/>
            <a:ext cx="11059884" cy="6858000"/>
          </a:xfrm>
          <a:prstGeom prst="rect">
            <a:avLst/>
          </a:prstGeom>
        </p:spPr>
      </p:pic>
    </p:spTree>
    <p:extLst>
      <p:ext uri="{BB962C8B-B14F-4D97-AF65-F5344CB8AC3E}">
        <p14:creationId xmlns:p14="http://schemas.microsoft.com/office/powerpoint/2010/main" val="956956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728507" y="0"/>
            <a:ext cx="10734986" cy="6858000"/>
          </a:xfrm>
          <a:prstGeom prst="rect">
            <a:avLst/>
          </a:prstGeom>
        </p:spPr>
      </p:pic>
      <p:sp>
        <p:nvSpPr>
          <p:cNvPr id="5" name="角丸四角形 4"/>
          <p:cNvSpPr/>
          <p:nvPr/>
        </p:nvSpPr>
        <p:spPr>
          <a:xfrm>
            <a:off x="587829" y="762000"/>
            <a:ext cx="489857" cy="4942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操作されていると分からない</a:t>
            </a:r>
            <a:endParaRPr kumimoji="1" lang="ja-JP" altLang="en-US" sz="2400" dirty="0"/>
          </a:p>
        </p:txBody>
      </p:sp>
    </p:spTree>
    <p:extLst>
      <p:ext uri="{BB962C8B-B14F-4D97-AF65-F5344CB8AC3E}">
        <p14:creationId xmlns:p14="http://schemas.microsoft.com/office/powerpoint/2010/main" val="26565019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880902" y="0"/>
            <a:ext cx="10430196" cy="6858000"/>
          </a:xfrm>
          <a:prstGeom prst="rect">
            <a:avLst/>
          </a:prstGeom>
        </p:spPr>
      </p:pic>
      <p:sp>
        <p:nvSpPr>
          <p:cNvPr id="8" name="角丸四角形 7"/>
          <p:cNvSpPr/>
          <p:nvPr/>
        </p:nvSpPr>
        <p:spPr>
          <a:xfrm>
            <a:off x="587829" y="762000"/>
            <a:ext cx="489857" cy="4942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操作されていると分からない</a:t>
            </a:r>
            <a:endParaRPr kumimoji="1" lang="ja-JP" altLang="en-US" sz="2400" dirty="0"/>
          </a:p>
        </p:txBody>
      </p:sp>
    </p:spTree>
    <p:extLst>
      <p:ext uri="{BB962C8B-B14F-4D97-AF65-F5344CB8AC3E}">
        <p14:creationId xmlns:p14="http://schemas.microsoft.com/office/powerpoint/2010/main" val="7357868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740819" y="166319"/>
            <a:ext cx="10710362" cy="6525361"/>
          </a:xfrm>
          <a:prstGeom prst="rect">
            <a:avLst/>
          </a:prstGeom>
        </p:spPr>
      </p:pic>
      <p:sp>
        <p:nvSpPr>
          <p:cNvPr id="6" name="角丸四角形 5"/>
          <p:cNvSpPr/>
          <p:nvPr/>
        </p:nvSpPr>
        <p:spPr>
          <a:xfrm>
            <a:off x="587829" y="762000"/>
            <a:ext cx="489857" cy="4942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危険信号は出ていた！</a:t>
            </a:r>
            <a:endParaRPr kumimoji="1" lang="ja-JP" altLang="en-US" sz="2400" dirty="0"/>
          </a:p>
        </p:txBody>
      </p:sp>
    </p:spTree>
    <p:extLst>
      <p:ext uri="{BB962C8B-B14F-4D97-AF65-F5344CB8AC3E}">
        <p14:creationId xmlns:p14="http://schemas.microsoft.com/office/powerpoint/2010/main" val="599547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842339" y="191759"/>
            <a:ext cx="10507322" cy="6474481"/>
          </a:xfrm>
          <a:prstGeom prst="rect">
            <a:avLst/>
          </a:prstGeom>
        </p:spPr>
      </p:pic>
      <p:sp>
        <p:nvSpPr>
          <p:cNvPr id="5" name="角丸四角形 4"/>
          <p:cNvSpPr/>
          <p:nvPr/>
        </p:nvSpPr>
        <p:spPr>
          <a:xfrm>
            <a:off x="587829" y="762000"/>
            <a:ext cx="489857" cy="4942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危険信号は出ていた！</a:t>
            </a:r>
            <a:endParaRPr kumimoji="1" lang="ja-JP" altLang="en-US" sz="2400" dirty="0"/>
          </a:p>
        </p:txBody>
      </p:sp>
    </p:spTree>
    <p:extLst>
      <p:ext uri="{BB962C8B-B14F-4D97-AF65-F5344CB8AC3E}">
        <p14:creationId xmlns:p14="http://schemas.microsoft.com/office/powerpoint/2010/main" val="677522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1114" y="947058"/>
            <a:ext cx="10515600" cy="5632677"/>
          </a:xfrm>
        </p:spPr>
        <p:txBody>
          <a:bodyPr>
            <a:noAutofit/>
          </a:bodyPr>
          <a:lstStyle/>
          <a:p>
            <a:r>
              <a:rPr lang="ja-JP" altLang="en-US" sz="3200" dirty="0"/>
              <a:t>このように、自治体の財政運営は、将来を見据えた形で長期的な戦略に基づいて行わなければならない。将来にわたって安定的で持続可能な地方財政の運営を確保するという意味では、自治体の財政は常に健全でなければならない。そのためには、まず、自分自身の健康状態、すなわち、財政状況の正確な把握が不可欠である</a:t>
            </a:r>
            <a:r>
              <a:rPr lang="ja-JP" altLang="en-US" sz="3200" dirty="0" smtClean="0"/>
              <a:t>。</a:t>
            </a:r>
            <a:endParaRPr lang="en-US" altLang="ja-JP" sz="3200" dirty="0" smtClean="0"/>
          </a:p>
          <a:p>
            <a:endParaRPr lang="ja-JP" altLang="en-US" sz="3200" dirty="0"/>
          </a:p>
          <a:p>
            <a:r>
              <a:rPr lang="ja-JP" altLang="en-US" sz="3200" dirty="0"/>
              <a:t>しかし、財政が本当に持続可能な状態にあるかどうか、健全性に全く問題がないかどうかは、</a:t>
            </a:r>
            <a:r>
              <a:rPr lang="ja-JP" altLang="en-US" sz="3200" dirty="0">
                <a:solidFill>
                  <a:srgbClr val="FF0000"/>
                </a:solidFill>
              </a:rPr>
              <a:t>客観的な診断を受けなければ、自分自身ではなかなかチェックできない</a:t>
            </a:r>
            <a:r>
              <a:rPr lang="ja-JP" altLang="en-US" sz="3200" dirty="0" smtClean="0"/>
              <a:t>もの。</a:t>
            </a:r>
            <a:endParaRPr lang="en-US" altLang="ja-JP" sz="3200" dirty="0" smtClean="0"/>
          </a:p>
          <a:p>
            <a:endParaRPr kumimoji="1" lang="ja-JP" altLang="en-US" sz="3200" dirty="0"/>
          </a:p>
        </p:txBody>
      </p:sp>
    </p:spTree>
    <p:extLst>
      <p:ext uri="{BB962C8B-B14F-4D97-AF65-F5344CB8AC3E}">
        <p14:creationId xmlns:p14="http://schemas.microsoft.com/office/powerpoint/2010/main" val="433242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rot="5400000">
            <a:off x="2239440" y="-2041235"/>
            <a:ext cx="7421019" cy="10807702"/>
          </a:xfrm>
          <a:prstGeom prst="rect">
            <a:avLst/>
          </a:prstGeom>
        </p:spPr>
      </p:pic>
    </p:spTree>
    <p:extLst>
      <p:ext uri="{BB962C8B-B14F-4D97-AF65-F5344CB8AC3E}">
        <p14:creationId xmlns:p14="http://schemas.microsoft.com/office/powerpoint/2010/main" val="1566160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夕張のみが破綻：運命を決めた背景</a:t>
            </a:r>
            <a:endParaRPr kumimoji="1" lang="ja-JP" altLang="en-US" dirty="0"/>
          </a:p>
        </p:txBody>
      </p:sp>
      <p:pic>
        <p:nvPicPr>
          <p:cNvPr id="4" name="図 3"/>
          <p:cNvPicPr>
            <a:picLocks noChangeAspect="1"/>
          </p:cNvPicPr>
          <p:nvPr/>
        </p:nvPicPr>
        <p:blipFill>
          <a:blip r:embed="rId2"/>
          <a:stretch>
            <a:fillRect/>
          </a:stretch>
        </p:blipFill>
        <p:spPr>
          <a:xfrm>
            <a:off x="816959" y="2373240"/>
            <a:ext cx="10558082" cy="2111520"/>
          </a:xfrm>
          <a:prstGeom prst="rect">
            <a:avLst/>
          </a:prstGeom>
        </p:spPr>
      </p:pic>
      <p:sp>
        <p:nvSpPr>
          <p:cNvPr id="5" name="タイトル 1"/>
          <p:cNvSpPr txBox="1">
            <a:spLocks/>
          </p:cNvSpPr>
          <p:nvPr/>
        </p:nvSpPr>
        <p:spPr>
          <a:xfrm>
            <a:off x="674914" y="46758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t>運命が分かれた背景･理由は？</a:t>
            </a:r>
            <a:endParaRPr lang="ja-JP" altLang="en-US" dirty="0"/>
          </a:p>
        </p:txBody>
      </p:sp>
    </p:spTree>
    <p:extLst>
      <p:ext uri="{BB962C8B-B14F-4D97-AF65-F5344CB8AC3E}">
        <p14:creationId xmlns:p14="http://schemas.microsoft.com/office/powerpoint/2010/main" val="21481677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⑴　市長の強い主張</a:t>
            </a:r>
            <a:r>
              <a:rPr lang="ja-JP" altLang="en-US" dirty="0" smtClean="0"/>
              <a:t>に対し、揺らぐ</a:t>
            </a:r>
            <a:r>
              <a:rPr lang="ja-JP" altLang="en-US" dirty="0"/>
              <a:t>制度の厳格性</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　</a:t>
            </a:r>
            <a:r>
              <a:rPr lang="ja-JP" altLang="en-US" b="1" u="sng" dirty="0">
                <a:solidFill>
                  <a:srgbClr val="FF0000"/>
                </a:solidFill>
              </a:rPr>
              <a:t>第</a:t>
            </a:r>
            <a:r>
              <a:rPr lang="en-US" altLang="ja-JP" b="1" u="sng" dirty="0">
                <a:solidFill>
                  <a:srgbClr val="FF0000"/>
                </a:solidFill>
              </a:rPr>
              <a:t>1 </a:t>
            </a:r>
            <a:r>
              <a:rPr lang="ja-JP" altLang="en-US" b="1" u="sng" dirty="0">
                <a:solidFill>
                  <a:srgbClr val="FF0000"/>
                </a:solidFill>
              </a:rPr>
              <a:t>の理由は，観光行政への強力なリーダーシップと交渉力を持つ市長の</a:t>
            </a:r>
            <a:r>
              <a:rPr lang="ja-JP" altLang="en-US" b="1" u="sng" dirty="0" smtClean="0">
                <a:solidFill>
                  <a:srgbClr val="FF0000"/>
                </a:solidFill>
              </a:rPr>
              <a:t>存在</a:t>
            </a:r>
            <a:r>
              <a:rPr lang="ja-JP" altLang="en-US" dirty="0"/>
              <a:t>である</a:t>
            </a:r>
            <a:r>
              <a:rPr lang="ja-JP" altLang="en-US" dirty="0" smtClean="0"/>
              <a:t>。</a:t>
            </a:r>
            <a:endParaRPr lang="en-US" altLang="ja-JP" dirty="0" smtClean="0"/>
          </a:p>
          <a:p>
            <a:r>
              <a:rPr lang="ja-JP" altLang="en-US" dirty="0" smtClean="0"/>
              <a:t>国</a:t>
            </a:r>
            <a:r>
              <a:rPr lang="ja-JP" altLang="en-US" dirty="0"/>
              <a:t>から懸念を表明されたものの，「夕張は国の石炭転換政策の</a:t>
            </a:r>
            <a:r>
              <a:rPr lang="ja-JP" altLang="en-US" dirty="0" smtClean="0"/>
              <a:t>犠牲に</a:t>
            </a:r>
            <a:r>
              <a:rPr lang="ja-JP" altLang="en-US" dirty="0"/>
              <a:t>なったのだから，国が責任を持つべきだ</a:t>
            </a:r>
            <a:r>
              <a:rPr lang="ja-JP" altLang="en-US" dirty="0" smtClean="0"/>
              <a:t>」と</a:t>
            </a:r>
            <a:r>
              <a:rPr lang="ja-JP" altLang="en-US" dirty="0"/>
              <a:t>いう強い主張を市長は</a:t>
            </a:r>
            <a:r>
              <a:rPr lang="ja-JP" altLang="en-US" dirty="0" smtClean="0"/>
              <a:t>押し通し</a:t>
            </a:r>
            <a:r>
              <a:rPr lang="ja-JP" altLang="en-US" dirty="0"/>
              <a:t>，国からの補助金を引き出した。逆にいえば，国庫支出金という地方財政</a:t>
            </a:r>
            <a:r>
              <a:rPr lang="ja-JP" altLang="en-US" dirty="0" smtClean="0"/>
              <a:t>制度</a:t>
            </a:r>
            <a:r>
              <a:rPr lang="ja-JP" altLang="en-US" dirty="0"/>
              <a:t>に裏打ちされるはずの予算措置が交渉によって揺らいでしまったことは，</a:t>
            </a:r>
            <a:r>
              <a:rPr lang="ja-JP" altLang="en-US" dirty="0" smtClean="0"/>
              <a:t>客観的</a:t>
            </a:r>
            <a:r>
              <a:rPr lang="ja-JP" altLang="en-US" dirty="0"/>
              <a:t>に見て，ガバナンス制度としての厳格性を欠くものだったともいえよう。</a:t>
            </a:r>
            <a:endParaRPr kumimoji="1" lang="ja-JP" altLang="en-US" dirty="0"/>
          </a:p>
        </p:txBody>
      </p:sp>
    </p:spTree>
    <p:extLst>
      <p:ext uri="{BB962C8B-B14F-4D97-AF65-F5344CB8AC3E}">
        <p14:creationId xmlns:p14="http://schemas.microsoft.com/office/powerpoint/2010/main" val="42457243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⑵　ダムの補償金を背景にした開発路線の継続</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b="1" u="sng" dirty="0">
                <a:solidFill>
                  <a:srgbClr val="FF0000"/>
                </a:solidFill>
              </a:rPr>
              <a:t>第</a:t>
            </a:r>
            <a:r>
              <a:rPr lang="en-US" altLang="ja-JP" b="1" u="sng" dirty="0">
                <a:solidFill>
                  <a:srgbClr val="FF0000"/>
                </a:solidFill>
              </a:rPr>
              <a:t>2 </a:t>
            </a:r>
            <a:r>
              <a:rPr lang="ja-JP" altLang="en-US" b="1" u="sng" dirty="0">
                <a:solidFill>
                  <a:srgbClr val="FF0000"/>
                </a:solidFill>
              </a:rPr>
              <a:t>の理由は，ダムの補償金などによって，一時的に資金繰りが好転した</a:t>
            </a:r>
            <a:r>
              <a:rPr lang="ja-JP" altLang="en-US" dirty="0" smtClean="0"/>
              <a:t>こと</a:t>
            </a:r>
            <a:r>
              <a:rPr lang="ja-JP" altLang="en-US" dirty="0"/>
              <a:t>が，長期的には災いしたといえる。夕張シューパロダムの建設に伴う補</a:t>
            </a:r>
            <a:r>
              <a:rPr lang="ja-JP" altLang="en-US" dirty="0" smtClean="0"/>
              <a:t>償金が</a:t>
            </a:r>
            <a:r>
              <a:rPr lang="ja-JP" altLang="en-US" dirty="0"/>
              <a:t>支給されることが決まったのは，</a:t>
            </a:r>
            <a:r>
              <a:rPr lang="en-US" altLang="ja-JP" dirty="0"/>
              <a:t>1996 </a:t>
            </a:r>
            <a:r>
              <a:rPr lang="ja-JP" altLang="en-US" dirty="0"/>
              <a:t>年度である。この補償金は</a:t>
            </a:r>
            <a:r>
              <a:rPr lang="en-US" altLang="ja-JP" dirty="0"/>
              <a:t>2000 </a:t>
            </a:r>
            <a:r>
              <a:rPr lang="ja-JP" altLang="en-US" dirty="0" smtClean="0"/>
              <a:t>年度まで</a:t>
            </a:r>
            <a:r>
              <a:rPr lang="ja-JP" altLang="en-US" dirty="0"/>
              <a:t>に</a:t>
            </a:r>
            <a:r>
              <a:rPr lang="en-US" altLang="ja-JP" dirty="0"/>
              <a:t>64. 5 </a:t>
            </a:r>
            <a:r>
              <a:rPr lang="ja-JP" altLang="en-US" dirty="0"/>
              <a:t>億円に上ったが，一時的に資金繰りを改善するにすぎなかった</a:t>
            </a:r>
            <a:r>
              <a:rPr lang="ja-JP" altLang="en-US" dirty="0" smtClean="0"/>
              <a:t>。しかし</a:t>
            </a:r>
            <a:r>
              <a:rPr lang="ja-JP" altLang="en-US" dirty="0"/>
              <a:t>，資金を債務返済に充てず，開発路線を継続したために，債務が拡大し</a:t>
            </a:r>
            <a:r>
              <a:rPr lang="ja-JP" altLang="en-US" dirty="0" smtClean="0"/>
              <a:t>，後</a:t>
            </a:r>
            <a:r>
              <a:rPr lang="ja-JP" altLang="en-US" dirty="0"/>
              <a:t>の財政再建時に課せられるハードルをいっそう高いものにしてしまったの</a:t>
            </a:r>
            <a:endParaRPr kumimoji="1" lang="ja-JP" altLang="en-US" dirty="0"/>
          </a:p>
        </p:txBody>
      </p:sp>
    </p:spTree>
    <p:extLst>
      <p:ext uri="{BB962C8B-B14F-4D97-AF65-F5344CB8AC3E}">
        <p14:creationId xmlns:p14="http://schemas.microsoft.com/office/powerpoint/2010/main" val="39063519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t>⑶　「赤字隠し」以外の不正経理（「ヤミ起債」）</a:t>
            </a:r>
            <a:endParaRPr kumimoji="1" lang="ja-JP" altLang="en-US" sz="4000" dirty="0"/>
          </a:p>
        </p:txBody>
      </p:sp>
      <p:sp>
        <p:nvSpPr>
          <p:cNvPr id="3" name="コンテンツ プレースホルダー 2"/>
          <p:cNvSpPr>
            <a:spLocks noGrp="1"/>
          </p:cNvSpPr>
          <p:nvPr>
            <p:ph idx="1"/>
          </p:nvPr>
        </p:nvSpPr>
        <p:spPr/>
        <p:txBody>
          <a:bodyPr>
            <a:normAutofit/>
          </a:bodyPr>
          <a:lstStyle/>
          <a:p>
            <a:r>
              <a:rPr lang="ja-JP" altLang="en-US" b="1" u="sng" dirty="0">
                <a:solidFill>
                  <a:srgbClr val="FF0000"/>
                </a:solidFill>
              </a:rPr>
              <a:t>第</a:t>
            </a:r>
            <a:r>
              <a:rPr lang="en-US" altLang="ja-JP" b="1" u="sng" dirty="0">
                <a:solidFill>
                  <a:srgbClr val="FF0000"/>
                </a:solidFill>
              </a:rPr>
              <a:t>3 </a:t>
            </a:r>
            <a:r>
              <a:rPr lang="ja-JP" altLang="en-US" b="1" u="sng" dirty="0">
                <a:solidFill>
                  <a:srgbClr val="FF0000"/>
                </a:solidFill>
              </a:rPr>
              <a:t>の理由は，「赤字隠し」以外にも「ヤミ起債」（自治体が国の許可を得ず</a:t>
            </a:r>
            <a:r>
              <a:rPr lang="ja-JP" altLang="en-US" b="1" u="sng" dirty="0" smtClean="0">
                <a:solidFill>
                  <a:srgbClr val="FF0000"/>
                </a:solidFill>
              </a:rPr>
              <a:t>に実質的</a:t>
            </a:r>
            <a:r>
              <a:rPr lang="ja-JP" altLang="en-US" b="1" u="sng" dirty="0">
                <a:solidFill>
                  <a:srgbClr val="FF0000"/>
                </a:solidFill>
              </a:rPr>
              <a:t>な長期の借入契約を締結することと）などの不正経理や会計操作が</a:t>
            </a:r>
            <a:r>
              <a:rPr lang="ja-JP" altLang="en-US" b="1" u="sng" dirty="0" smtClean="0">
                <a:solidFill>
                  <a:srgbClr val="FF0000"/>
                </a:solidFill>
              </a:rPr>
              <a:t>行われていた</a:t>
            </a:r>
            <a:r>
              <a:rPr lang="ja-JP" altLang="en-US" b="1" u="sng" dirty="0">
                <a:solidFill>
                  <a:srgbClr val="FF0000"/>
                </a:solidFill>
              </a:rPr>
              <a:t>こ</a:t>
            </a:r>
            <a:r>
              <a:rPr lang="ja-JP" altLang="en-US" b="1" u="sng" dirty="0"/>
              <a:t>と</a:t>
            </a:r>
            <a:r>
              <a:rPr lang="ja-JP" altLang="en-US" dirty="0"/>
              <a:t>である。「ヤミ起債」も不正経理・予算外取引の一種であり，</a:t>
            </a:r>
            <a:r>
              <a:rPr lang="ja-JP" altLang="en-US" dirty="0" smtClean="0"/>
              <a:t>無許可の</a:t>
            </a:r>
            <a:r>
              <a:rPr lang="ja-JP" altLang="en-US" dirty="0"/>
              <a:t>起債を行うに等しい行為である</a:t>
            </a:r>
            <a:r>
              <a:rPr lang="ja-JP" altLang="en-US" dirty="0" smtClean="0"/>
              <a:t>。</a:t>
            </a:r>
            <a:endParaRPr lang="en-US" altLang="ja-JP" dirty="0" smtClean="0"/>
          </a:p>
          <a:p>
            <a:endParaRPr kumimoji="1" lang="en-US" altLang="ja-JP" dirty="0"/>
          </a:p>
          <a:p>
            <a:r>
              <a:rPr lang="ja-JP" altLang="en-US" dirty="0"/>
              <a:t>旧再建法下では，公営企業や第三セクター法人の債務の</a:t>
            </a:r>
            <a:r>
              <a:rPr lang="ja-JP" altLang="en-US" dirty="0" smtClean="0"/>
              <a:t>一部を</a:t>
            </a:r>
            <a:r>
              <a:rPr lang="ja-JP" altLang="en-US" dirty="0"/>
              <a:t>算入する将来負担比率のような指標は採用されていなかったこと，公営</a:t>
            </a:r>
            <a:r>
              <a:rPr lang="ja-JP" altLang="en-US" dirty="0" smtClean="0"/>
              <a:t>企業や</a:t>
            </a:r>
            <a:r>
              <a:rPr lang="ja-JP" altLang="en-US" dirty="0"/>
              <a:t>第三セクター法人の財政状況も含めた情報開示が十分には行われて</a:t>
            </a:r>
            <a:r>
              <a:rPr lang="ja-JP" altLang="en-US" dirty="0" smtClean="0"/>
              <a:t>いなかった</a:t>
            </a:r>
            <a:r>
              <a:rPr lang="ja-JP" altLang="en-US" dirty="0"/>
              <a:t>ことも，「ヤミ起債」を可能にした</a:t>
            </a:r>
            <a:endParaRPr kumimoji="1" lang="ja-JP" altLang="en-US" dirty="0"/>
          </a:p>
        </p:txBody>
      </p:sp>
    </p:spTree>
    <p:extLst>
      <p:ext uri="{BB962C8B-B14F-4D97-AF65-F5344CB8AC3E}">
        <p14:creationId xmlns:p14="http://schemas.microsoft.com/office/powerpoint/2010/main" val="2777430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838200" y="365125"/>
            <a:ext cx="10515600" cy="1325563"/>
          </a:xfrm>
        </p:spPr>
        <p:txBody>
          <a:bodyPr>
            <a:normAutofit/>
          </a:bodyPr>
          <a:lstStyle/>
          <a:p>
            <a:r>
              <a:rPr lang="ja-JP" altLang="en-US" sz="4000" dirty="0" smtClean="0"/>
              <a:t>⑷　ガバナンス制度の限界</a:t>
            </a:r>
            <a:endParaRPr kumimoji="1" lang="ja-JP" altLang="en-US" sz="4000" dirty="0"/>
          </a:p>
        </p:txBody>
      </p:sp>
      <p:sp>
        <p:nvSpPr>
          <p:cNvPr id="7" name="コンテンツ プレースホルダー 2"/>
          <p:cNvSpPr>
            <a:spLocks noGrp="1"/>
          </p:cNvSpPr>
          <p:nvPr>
            <p:ph idx="1"/>
          </p:nvPr>
        </p:nvSpPr>
        <p:spPr>
          <a:xfrm>
            <a:off x="838200" y="1825625"/>
            <a:ext cx="10515600" cy="4351338"/>
          </a:xfrm>
        </p:spPr>
        <p:txBody>
          <a:bodyPr>
            <a:normAutofit/>
          </a:bodyPr>
          <a:lstStyle/>
          <a:p>
            <a:pPr algn="just"/>
            <a:r>
              <a:rPr lang="ja-JP" altLang="en-US" b="1" u="sng" dirty="0">
                <a:solidFill>
                  <a:srgbClr val="FF0000"/>
                </a:solidFill>
              </a:rPr>
              <a:t>第</a:t>
            </a:r>
            <a:r>
              <a:rPr lang="en-US" altLang="ja-JP" b="1" u="sng" dirty="0">
                <a:solidFill>
                  <a:srgbClr val="FF0000"/>
                </a:solidFill>
              </a:rPr>
              <a:t>4 </a:t>
            </a:r>
            <a:r>
              <a:rPr lang="ja-JP" altLang="en-US" b="1" u="sng" dirty="0">
                <a:solidFill>
                  <a:srgbClr val="FF0000"/>
                </a:solidFill>
              </a:rPr>
              <a:t>の理由は，会計操作に対して，住民によるモニタリング効果が</a:t>
            </a:r>
            <a:r>
              <a:rPr lang="ja-JP" altLang="en-US" b="1" u="sng" dirty="0" smtClean="0">
                <a:solidFill>
                  <a:srgbClr val="FF0000"/>
                </a:solidFill>
              </a:rPr>
              <a:t>働かない情報開示の仕組みと不適切な財政運営を強制的には是正できないガバナンス制度の限</a:t>
            </a:r>
            <a:r>
              <a:rPr lang="ja-JP" altLang="en-US" dirty="0" smtClean="0"/>
              <a:t>界である。</a:t>
            </a:r>
            <a:endParaRPr lang="en-US" altLang="ja-JP" dirty="0" smtClean="0"/>
          </a:p>
          <a:p>
            <a:pPr algn="just"/>
            <a:endParaRPr kumimoji="1" lang="en-US" altLang="ja-JP" dirty="0"/>
          </a:p>
          <a:p>
            <a:pPr algn="just"/>
            <a:r>
              <a:rPr lang="ja-JP" altLang="en-US" dirty="0"/>
              <a:t>住民が簡単にチェックできるような形式での情報開示は行われて</a:t>
            </a:r>
            <a:r>
              <a:rPr lang="ja-JP" altLang="en-US" dirty="0" smtClean="0"/>
              <a:t>いなかった</a:t>
            </a:r>
            <a:r>
              <a:rPr lang="ja-JP" altLang="en-US" dirty="0"/>
              <a:t>。</a:t>
            </a:r>
            <a:endParaRPr kumimoji="1" lang="ja-JP" altLang="en-US" dirty="0"/>
          </a:p>
        </p:txBody>
      </p:sp>
    </p:spTree>
    <p:extLst>
      <p:ext uri="{BB962C8B-B14F-4D97-AF65-F5344CB8AC3E}">
        <p14:creationId xmlns:p14="http://schemas.microsoft.com/office/powerpoint/2010/main" val="42785296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816959" y="458879"/>
            <a:ext cx="10558082" cy="5940241"/>
          </a:xfrm>
          <a:prstGeom prst="rect">
            <a:avLst/>
          </a:prstGeom>
        </p:spPr>
      </p:pic>
    </p:spTree>
    <p:extLst>
      <p:ext uri="{BB962C8B-B14F-4D97-AF65-F5344CB8AC3E}">
        <p14:creationId xmlns:p14="http://schemas.microsoft.com/office/powerpoint/2010/main" val="20808933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7157" y="0"/>
            <a:ext cx="12157686" cy="6858000"/>
          </a:xfrm>
          <a:prstGeom prst="rect">
            <a:avLst/>
          </a:prstGeom>
        </p:spPr>
      </p:pic>
    </p:spTree>
    <p:extLst>
      <p:ext uri="{BB962C8B-B14F-4D97-AF65-F5344CB8AC3E}">
        <p14:creationId xmlns:p14="http://schemas.microsoft.com/office/powerpoint/2010/main" val="40201055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6045240" y="3403560"/>
            <a:ext cx="101520" cy="50880"/>
          </a:xfrm>
          <a:prstGeom prst="rect">
            <a:avLst/>
          </a:prstGeom>
        </p:spPr>
      </p:pic>
      <p:pic>
        <p:nvPicPr>
          <p:cNvPr id="5" name="図 4"/>
          <p:cNvPicPr>
            <a:picLocks noChangeAspect="1"/>
          </p:cNvPicPr>
          <p:nvPr/>
        </p:nvPicPr>
        <p:blipFill>
          <a:blip r:embed="rId2"/>
          <a:stretch>
            <a:fillRect/>
          </a:stretch>
        </p:blipFill>
        <p:spPr>
          <a:xfrm>
            <a:off x="6197640" y="3555960"/>
            <a:ext cx="101520" cy="50880"/>
          </a:xfrm>
          <a:prstGeom prst="rect">
            <a:avLst/>
          </a:prstGeom>
        </p:spPr>
      </p:pic>
      <p:pic>
        <p:nvPicPr>
          <p:cNvPr id="6" name="図 5"/>
          <p:cNvPicPr>
            <a:picLocks noChangeAspect="1"/>
          </p:cNvPicPr>
          <p:nvPr/>
        </p:nvPicPr>
        <p:blipFill>
          <a:blip r:embed="rId3"/>
          <a:stretch>
            <a:fillRect/>
          </a:stretch>
        </p:blipFill>
        <p:spPr>
          <a:xfrm>
            <a:off x="950400" y="0"/>
            <a:ext cx="10291199" cy="6858000"/>
          </a:xfrm>
          <a:prstGeom prst="rect">
            <a:avLst/>
          </a:prstGeom>
        </p:spPr>
      </p:pic>
    </p:spTree>
    <p:extLst>
      <p:ext uri="{BB962C8B-B14F-4D97-AF65-F5344CB8AC3E}">
        <p14:creationId xmlns:p14="http://schemas.microsoft.com/office/powerpoint/2010/main" val="36943872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613919" y="414359"/>
            <a:ext cx="10964162" cy="6029281"/>
          </a:xfrm>
          <a:prstGeom prst="rect">
            <a:avLst/>
          </a:prstGeom>
        </p:spPr>
      </p:pic>
    </p:spTree>
    <p:extLst>
      <p:ext uri="{BB962C8B-B14F-4D97-AF65-F5344CB8AC3E}">
        <p14:creationId xmlns:p14="http://schemas.microsoft.com/office/powerpoint/2010/main" val="2636196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lang="ja-JP" altLang="en-US" dirty="0"/>
              <a:t>実際、自治体の財政を運営するのも人間であり、必ずしも住民の選好についてのすべての情報に基づいた適正な選択がなされるわけではない。それゆえ、住民がその自治体の財政運営の状況を的確に把握し、</a:t>
            </a:r>
            <a:r>
              <a:rPr lang="ja-JP" altLang="en-US" b="1" u="sng" dirty="0">
                <a:solidFill>
                  <a:srgbClr val="FF0000"/>
                </a:solidFill>
              </a:rPr>
              <a:t>適正化を促す自己診断と自己規律の仕組み</a:t>
            </a:r>
            <a:r>
              <a:rPr lang="ja-JP" altLang="en-US" dirty="0"/>
              <a:t>がなければならない</a:t>
            </a:r>
            <a:r>
              <a:rPr lang="ja-JP" altLang="en-US" dirty="0" smtClean="0"/>
              <a:t>。</a:t>
            </a:r>
            <a:endParaRPr lang="en-US" altLang="ja-JP" dirty="0" smtClean="0"/>
          </a:p>
          <a:p>
            <a:endParaRPr lang="en-US" altLang="ja-JP" dirty="0"/>
          </a:p>
          <a:p>
            <a:r>
              <a:rPr lang="ja-JP" altLang="en-US" dirty="0" smtClean="0"/>
              <a:t>それが、</a:t>
            </a:r>
            <a:r>
              <a:rPr lang="zh-TW" altLang="en-US" dirty="0">
                <a:solidFill>
                  <a:srgbClr val="FF0000"/>
                </a:solidFill>
                <a:latin typeface="AR P丸ゴシック体E" panose="020F0900000000000000" pitchFamily="50" charset="-128"/>
                <a:ea typeface="AR P丸ゴシック体E" panose="020F0900000000000000" pitchFamily="50" charset="-128"/>
              </a:rPr>
              <a:t>地方財政</a:t>
            </a:r>
            <a:r>
              <a:rPr lang="zh-TW" altLang="en-US" dirty="0" smtClean="0">
                <a:solidFill>
                  <a:srgbClr val="FF0000"/>
                </a:solidFill>
                <a:latin typeface="AR P丸ゴシック体E" panose="020F0900000000000000" pitchFamily="50" charset="-128"/>
                <a:ea typeface="AR P丸ゴシック体E" panose="020F0900000000000000" pitchFamily="50" charset="-128"/>
              </a:rPr>
              <a:t>健全化法</a:t>
            </a:r>
            <a:r>
              <a:rPr lang="ja-JP" altLang="en-US" dirty="0" smtClean="0">
                <a:solidFill>
                  <a:srgbClr val="FF0000"/>
                </a:solidFill>
                <a:latin typeface="AR P丸ゴシック体E" panose="020F0900000000000000" pitchFamily="50" charset="-128"/>
                <a:ea typeface="AR P丸ゴシック体E" panose="020F0900000000000000" pitchFamily="50" charset="-128"/>
              </a:rPr>
              <a:t>！</a:t>
            </a:r>
            <a:endParaRPr lang="en-US" altLang="ja-JP" dirty="0" smtClean="0">
              <a:solidFill>
                <a:srgbClr val="FF0000"/>
              </a:solidFill>
              <a:latin typeface="AR P丸ゴシック体E" panose="020F0900000000000000" pitchFamily="50" charset="-128"/>
              <a:ea typeface="AR P丸ゴシック体E" panose="020F0900000000000000" pitchFamily="50" charset="-128"/>
            </a:endParaRPr>
          </a:p>
          <a:p>
            <a:r>
              <a:rPr lang="ja-JP" altLang="en-US" dirty="0" smtClean="0">
                <a:solidFill>
                  <a:srgbClr val="FF0000"/>
                </a:solidFill>
                <a:latin typeface="AR P丸ゴシック体E" panose="020F0900000000000000" pitchFamily="50" charset="-128"/>
                <a:ea typeface="AR P丸ゴシック体E" panose="020F0900000000000000" pitchFamily="50" charset="-128"/>
              </a:rPr>
              <a:t>しかし、健康診断で診断されている症状も。改善点を探る！</a:t>
            </a:r>
            <a:endParaRPr lang="zh-TW" altLang="en-US" dirty="0">
              <a:solidFill>
                <a:srgbClr val="FF0000"/>
              </a:solidFill>
              <a:latin typeface="AR P丸ゴシック体E" panose="020F0900000000000000" pitchFamily="50" charset="-128"/>
              <a:ea typeface="AR P丸ゴシック体E" panose="020F0900000000000000" pitchFamily="50" charset="-128"/>
            </a:endParaRPr>
          </a:p>
          <a:p>
            <a:endParaRPr lang="ja-JP" altLang="en-US" dirty="0"/>
          </a:p>
        </p:txBody>
      </p:sp>
    </p:spTree>
    <p:extLst>
      <p:ext uri="{BB962C8B-B14F-4D97-AF65-F5344CB8AC3E}">
        <p14:creationId xmlns:p14="http://schemas.microsoft.com/office/powerpoint/2010/main" val="24570731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474941"/>
            <a:ext cx="10515600" cy="776288"/>
          </a:xfrm>
        </p:spPr>
        <p:txBody>
          <a:bodyPr/>
          <a:lstStyle/>
          <a:p>
            <a:r>
              <a:rPr kumimoji="1" lang="ja-JP" altLang="en-US" dirty="0" smtClean="0"/>
              <a:t>強化されたガバナンス</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a:blip r:embed="rId2"/>
          <a:stretch>
            <a:fillRect/>
          </a:stretch>
        </p:blipFill>
        <p:spPr>
          <a:xfrm>
            <a:off x="385499" y="1251229"/>
            <a:ext cx="10968301" cy="5313878"/>
          </a:xfrm>
          <a:prstGeom prst="rect">
            <a:avLst/>
          </a:prstGeom>
        </p:spPr>
      </p:pic>
    </p:spTree>
    <p:extLst>
      <p:ext uri="{BB962C8B-B14F-4D97-AF65-F5344CB8AC3E}">
        <p14:creationId xmlns:p14="http://schemas.microsoft.com/office/powerpoint/2010/main" val="1235250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万全ではない健全化法</a:t>
            </a:r>
            <a:endParaRPr kumimoji="1" lang="ja-JP" altLang="en-US" dirty="0"/>
          </a:p>
        </p:txBody>
      </p:sp>
      <p:pic>
        <p:nvPicPr>
          <p:cNvPr id="4" name="図 3"/>
          <p:cNvPicPr>
            <a:picLocks noChangeAspect="1"/>
          </p:cNvPicPr>
          <p:nvPr/>
        </p:nvPicPr>
        <p:blipFill>
          <a:blip r:embed="rId2"/>
          <a:stretch>
            <a:fillRect/>
          </a:stretch>
        </p:blipFill>
        <p:spPr>
          <a:xfrm>
            <a:off x="842339" y="2080680"/>
            <a:ext cx="10507322" cy="2696640"/>
          </a:xfrm>
          <a:prstGeom prst="rect">
            <a:avLst/>
          </a:prstGeom>
        </p:spPr>
      </p:pic>
    </p:spTree>
    <p:extLst>
      <p:ext uri="{BB962C8B-B14F-4D97-AF65-F5344CB8AC3E}">
        <p14:creationId xmlns:p14="http://schemas.microsoft.com/office/powerpoint/2010/main" val="1472945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65338" y="3648075"/>
            <a:ext cx="8932862" cy="1555750"/>
          </a:xfrm>
        </p:spPr>
        <p:txBody>
          <a:bodyPr rtlCol="0">
            <a:noAutofit/>
          </a:bodyPr>
          <a:lstStyle/>
          <a:p>
            <a:pPr>
              <a:defRPr/>
            </a:pPr>
            <a:r>
              <a:rPr lang="en-US" altLang="ja-JP" sz="2400" b="1" dirty="0">
                <a:solidFill>
                  <a:srgbClr val="002060"/>
                </a:solidFill>
              </a:rPr>
              <a:t/>
            </a:r>
            <a:br>
              <a:rPr lang="en-US" altLang="ja-JP" sz="2400" b="1" dirty="0">
                <a:solidFill>
                  <a:srgbClr val="002060"/>
                </a:solidFill>
              </a:rPr>
            </a:br>
            <a:r>
              <a:rPr lang="en-US" altLang="ja-JP" sz="2400" b="1" dirty="0">
                <a:solidFill>
                  <a:srgbClr val="002060"/>
                </a:solidFill>
              </a:rPr>
              <a:t/>
            </a:r>
            <a:br>
              <a:rPr lang="en-US" altLang="ja-JP" sz="2400" b="1" dirty="0">
                <a:solidFill>
                  <a:srgbClr val="002060"/>
                </a:solidFill>
              </a:rPr>
            </a:br>
            <a:r>
              <a:rPr lang="ja-JP" altLang="en-US" sz="2400" b="1" dirty="0">
                <a:solidFill>
                  <a:srgbClr val="002060"/>
                </a:solidFill>
              </a:rPr>
              <a:t/>
            </a:r>
            <a:br>
              <a:rPr lang="ja-JP" altLang="en-US" sz="2400" b="1" dirty="0">
                <a:solidFill>
                  <a:srgbClr val="002060"/>
                </a:solidFill>
              </a:rPr>
            </a:br>
            <a:r>
              <a:rPr lang="en-US" altLang="ja-JP" sz="2400" b="1" dirty="0" smtClean="0">
                <a:solidFill>
                  <a:srgbClr val="002060"/>
                </a:solidFill>
              </a:rPr>
              <a:t/>
            </a:r>
            <a:br>
              <a:rPr lang="en-US" altLang="ja-JP" sz="2400" b="1" dirty="0" smtClean="0">
                <a:solidFill>
                  <a:srgbClr val="002060"/>
                </a:solidFill>
              </a:rPr>
            </a:br>
            <a:r>
              <a:rPr lang="en-US" altLang="ja-JP" sz="2400" b="1" dirty="0" smtClean="0">
                <a:solidFill>
                  <a:srgbClr val="002060"/>
                </a:solidFill>
              </a:rPr>
              <a:t/>
            </a:r>
            <a:br>
              <a:rPr lang="en-US" altLang="ja-JP" sz="2400" b="1" dirty="0" smtClean="0">
                <a:solidFill>
                  <a:srgbClr val="002060"/>
                </a:solidFill>
              </a:rPr>
            </a:br>
            <a:r>
              <a:rPr lang="en-US" altLang="ja-JP" sz="2400" b="1" dirty="0">
                <a:solidFill>
                  <a:srgbClr val="002060"/>
                </a:solidFill>
              </a:rPr>
              <a:t/>
            </a:r>
            <a:br>
              <a:rPr lang="en-US" altLang="ja-JP" sz="2400" b="1" dirty="0">
                <a:solidFill>
                  <a:srgbClr val="002060"/>
                </a:solidFill>
              </a:rPr>
            </a:br>
            <a:endParaRPr lang="ja-JP" altLang="en-US" sz="2800" dirty="0">
              <a:solidFill>
                <a:srgbClr val="FF0000"/>
              </a:solidFill>
              <a:effectLst>
                <a:outerShdw blurRad="38100" dist="38100" dir="2700000" algn="tl">
                  <a:srgbClr val="000000">
                    <a:alpha val="43137"/>
                  </a:srgbClr>
                </a:outerShdw>
              </a:effectLst>
            </a:endParaRPr>
          </a:p>
        </p:txBody>
      </p:sp>
      <p:sp>
        <p:nvSpPr>
          <p:cNvPr id="4100" name="Rectangle 1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134EB1B-E3A9-4118-8257-26660D408182}" type="slidenum">
              <a:rPr kumimoji="0" lang="en-US" altLang="ja-JP" smtClean="0"/>
              <a:pPr eaLnBrk="1" hangingPunct="1"/>
              <a:t>52</a:t>
            </a:fld>
            <a:endParaRPr kumimoji="0" lang="en-US" altLang="ja-JP" smtClean="0"/>
          </a:p>
        </p:txBody>
      </p:sp>
      <p:sp>
        <p:nvSpPr>
          <p:cNvPr id="5" name="正方形/長方形 4"/>
          <p:cNvSpPr/>
          <p:nvPr/>
        </p:nvSpPr>
        <p:spPr>
          <a:xfrm>
            <a:off x="1003300" y="1262102"/>
            <a:ext cx="9747078" cy="3785652"/>
          </a:xfrm>
          <a:prstGeom prst="rect">
            <a:avLst/>
          </a:prstGeom>
        </p:spPr>
        <p:txBody>
          <a:bodyPr wrap="square">
            <a:spAutoFit/>
          </a:bodyPr>
          <a:lstStyle/>
          <a:p>
            <a:pPr algn="ctr">
              <a:defRPr/>
            </a:pPr>
            <a:r>
              <a:rPr lang="ja-JP" altLang="en-US" sz="4000" dirty="0" smtClean="0">
                <a:solidFill>
                  <a:srgbClr val="FFFF00"/>
                </a:solidFill>
                <a:latin typeface="AR P丸ゴシック体E" panose="020F0900000000000000" pitchFamily="50" charset="-128"/>
                <a:ea typeface="AR P丸ゴシック体E" panose="020F0900000000000000" pitchFamily="50" charset="-128"/>
              </a:rPr>
              <a:t>地方</a:t>
            </a:r>
            <a:r>
              <a:rPr lang="ja-JP" altLang="en-US" sz="4000" dirty="0">
                <a:solidFill>
                  <a:srgbClr val="FFFF00"/>
                </a:solidFill>
                <a:latin typeface="AR P丸ゴシック体E" panose="020F0900000000000000" pitchFamily="50" charset="-128"/>
                <a:ea typeface="AR P丸ゴシック体E" panose="020F0900000000000000" pitchFamily="50" charset="-128"/>
              </a:rPr>
              <a:t>財政健全化法に残された課題</a:t>
            </a:r>
            <a:r>
              <a:rPr lang="ja-JP" altLang="en-US" sz="4000" dirty="0" smtClean="0">
                <a:solidFill>
                  <a:srgbClr val="FFFF00"/>
                </a:solidFill>
                <a:latin typeface="AR P丸ゴシック体E" panose="020F0900000000000000" pitchFamily="50" charset="-128"/>
                <a:ea typeface="AR P丸ゴシック体E" panose="020F0900000000000000" pitchFamily="50" charset="-128"/>
              </a:rPr>
              <a:t>：</a:t>
            </a:r>
            <a:endParaRPr lang="en-US" altLang="ja-JP" sz="4000" dirty="0" smtClean="0">
              <a:solidFill>
                <a:srgbClr val="FFFF00"/>
              </a:solidFill>
              <a:latin typeface="AR P丸ゴシック体E" panose="020F0900000000000000" pitchFamily="50" charset="-128"/>
              <a:ea typeface="AR P丸ゴシック体E" panose="020F0900000000000000" pitchFamily="50" charset="-128"/>
            </a:endParaRPr>
          </a:p>
          <a:p>
            <a:pPr algn="ctr">
              <a:defRPr/>
            </a:pPr>
            <a:endParaRPr lang="en-US" altLang="ja-JP" sz="4000" dirty="0">
              <a:solidFill>
                <a:srgbClr val="FFFF00"/>
              </a:solidFill>
              <a:latin typeface="AR P丸ゴシック体E" panose="020F0900000000000000" pitchFamily="50" charset="-128"/>
              <a:ea typeface="AR P丸ゴシック体E" panose="020F0900000000000000" pitchFamily="50" charset="-128"/>
            </a:endParaRPr>
          </a:p>
          <a:p>
            <a:pPr algn="ctr">
              <a:defRPr/>
            </a:pPr>
            <a:r>
              <a:rPr lang="ja-JP" altLang="en-US" sz="4000" dirty="0" smtClean="0">
                <a:solidFill>
                  <a:srgbClr val="FFFF00"/>
                </a:solidFill>
                <a:latin typeface="AR P丸ゴシック体E" panose="020F0900000000000000" pitchFamily="50" charset="-128"/>
                <a:ea typeface="AR P丸ゴシック体E" panose="020F0900000000000000" pitchFamily="50" charset="-128"/>
              </a:rPr>
              <a:t>改正された</a:t>
            </a:r>
            <a:r>
              <a:rPr lang="ja-JP" altLang="en-US" sz="4000" dirty="0">
                <a:solidFill>
                  <a:srgbClr val="FFFF00"/>
                </a:solidFill>
                <a:latin typeface="AR P丸ゴシック体E" panose="020F0900000000000000" pitchFamily="50" charset="-128"/>
                <a:ea typeface="AR P丸ゴシック体E" panose="020F0900000000000000" pitchFamily="50" charset="-128"/>
              </a:rPr>
              <a:t>ルールに、いまだ抜け穴は残っていないのか</a:t>
            </a:r>
            <a:r>
              <a:rPr lang="en-US" altLang="ja-JP" sz="4000" dirty="0" smtClean="0">
                <a:solidFill>
                  <a:srgbClr val="FFFF00"/>
                </a:solidFill>
                <a:latin typeface="AR P丸ゴシック体E" panose="020F0900000000000000" pitchFamily="50" charset="-128"/>
                <a:ea typeface="AR P丸ゴシック体E" panose="020F0900000000000000" pitchFamily="50" charset="-128"/>
              </a:rPr>
              <a:t>?</a:t>
            </a:r>
          </a:p>
          <a:p>
            <a:pPr algn="ctr">
              <a:defRPr/>
            </a:pPr>
            <a:endParaRPr lang="en-US" altLang="ja-JP" sz="4000" dirty="0">
              <a:solidFill>
                <a:srgbClr val="FFFF00"/>
              </a:solidFill>
              <a:latin typeface="AR P丸ゴシック体E" panose="020F0900000000000000" pitchFamily="50" charset="-128"/>
              <a:ea typeface="AR P丸ゴシック体E" panose="020F0900000000000000" pitchFamily="50" charset="-128"/>
            </a:endParaRPr>
          </a:p>
          <a:p>
            <a:pPr algn="ctr">
              <a:defRPr/>
            </a:pPr>
            <a:r>
              <a:rPr lang="ja-JP" altLang="en-US" sz="4000" dirty="0" smtClean="0">
                <a:solidFill>
                  <a:srgbClr val="FFFF00"/>
                </a:solidFill>
                <a:latin typeface="AR P丸ゴシック体E" panose="020F0900000000000000" pitchFamily="50" charset="-128"/>
                <a:ea typeface="AR P丸ゴシック体E" panose="020F0900000000000000" pitchFamily="50" charset="-128"/>
              </a:rPr>
              <a:t>改善点の提示</a:t>
            </a:r>
            <a:endParaRPr lang="en-US" altLang="ja-JP" sz="4000" dirty="0">
              <a:solidFill>
                <a:srgbClr val="FFFF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23487750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smtClean="0"/>
              <a:t>改善の提案</a:t>
            </a:r>
            <a:endParaRPr kumimoji="1" lang="ja-JP" altLang="en-US" dirty="0"/>
          </a:p>
        </p:txBody>
      </p:sp>
      <p:sp>
        <p:nvSpPr>
          <p:cNvPr id="3" name="コンテンツ プレースホルダー 2"/>
          <p:cNvSpPr>
            <a:spLocks noGrp="1"/>
          </p:cNvSpPr>
          <p:nvPr>
            <p:ph idx="1"/>
          </p:nvPr>
        </p:nvSpPr>
        <p:spPr>
          <a:xfrm>
            <a:off x="578708" y="1463099"/>
            <a:ext cx="10515600" cy="5072743"/>
          </a:xfrm>
        </p:spPr>
        <p:txBody>
          <a:bodyPr>
            <a:noAutofit/>
          </a:bodyPr>
          <a:lstStyle/>
          <a:p>
            <a:pPr algn="just"/>
            <a:r>
              <a:rPr lang="ja-JP" altLang="en-US" sz="2400" dirty="0"/>
              <a:t>提案</a:t>
            </a:r>
            <a:r>
              <a:rPr lang="en-US" altLang="ja-JP" sz="2400" dirty="0"/>
              <a:t>1─1</a:t>
            </a:r>
            <a:r>
              <a:rPr lang="ja-JP" altLang="en-US" sz="2400" dirty="0"/>
              <a:t>：算定の仕組み自体は現行の制度の方法を継続しつつ，「減債</a:t>
            </a:r>
            <a:r>
              <a:rPr lang="ja-JP" altLang="en-US" sz="2400" dirty="0" smtClean="0"/>
              <a:t>基金の</a:t>
            </a:r>
            <a:r>
              <a:rPr lang="ja-JP" altLang="en-US" sz="2400" dirty="0"/>
              <a:t>積立不足を考慮して算定した額」の算定で用いた実際の積立不足率（</a:t>
            </a:r>
            <a:r>
              <a:rPr lang="en-US" altLang="ja-JP" sz="2400" dirty="0" smtClean="0"/>
              <a:t>1</a:t>
            </a:r>
            <a:r>
              <a:rPr lang="ja-JP" altLang="en-US" sz="2400" dirty="0" smtClean="0"/>
              <a:t>－</a:t>
            </a:r>
            <a:r>
              <a:rPr lang="en-US" altLang="ja-JP" sz="2400" dirty="0"/>
              <a:t>B/C</a:t>
            </a:r>
            <a:r>
              <a:rPr lang="ja-JP" altLang="en-US" sz="2400" dirty="0"/>
              <a:t>）とその構成項目</a:t>
            </a:r>
            <a:r>
              <a:rPr lang="en-US" altLang="ja-JP" sz="2400" dirty="0"/>
              <a:t>B</a:t>
            </a:r>
            <a:r>
              <a:rPr lang="ja-JP" altLang="en-US" sz="2400" dirty="0" err="1"/>
              <a:t>，</a:t>
            </a:r>
            <a:r>
              <a:rPr lang="en-US" altLang="ja-JP" sz="2400" dirty="0"/>
              <a:t>C</a:t>
            </a:r>
            <a:r>
              <a:rPr lang="ja-JP" altLang="en-US" sz="2400" dirty="0" err="1"/>
              <a:t>，</a:t>
            </a:r>
            <a:r>
              <a:rPr lang="ja-JP" altLang="en-US" sz="2400" dirty="0"/>
              <a:t>さらには</a:t>
            </a:r>
            <a:r>
              <a:rPr lang="en-US" altLang="ja-JP" sz="2400" dirty="0"/>
              <a:t>A </a:t>
            </a:r>
            <a:r>
              <a:rPr lang="ja-JP" altLang="en-US" sz="2400" dirty="0"/>
              <a:t>と</a:t>
            </a:r>
            <a:r>
              <a:rPr lang="en-US" altLang="ja-JP" sz="2400" dirty="0"/>
              <a:t>A </a:t>
            </a:r>
            <a:r>
              <a:rPr lang="ja-JP" altLang="en-US" sz="2400" dirty="0"/>
              <a:t>の算定に用いられる</a:t>
            </a:r>
            <a:r>
              <a:rPr lang="ja-JP" altLang="en-US" sz="2400" dirty="0" smtClean="0"/>
              <a:t>元金償還</a:t>
            </a:r>
            <a:r>
              <a:rPr lang="ja-JP" altLang="en-US" sz="2400" dirty="0"/>
              <a:t>額，借換債発行額，「年度割相当額</a:t>
            </a:r>
            <a:r>
              <a:rPr lang="en-US" altLang="ja-JP" sz="2400" dirty="0"/>
              <a:t>×</a:t>
            </a:r>
            <a:r>
              <a:rPr lang="ja-JP" altLang="en-US" sz="2400" dirty="0"/>
              <a:t>経過年数」をすべて明示する</a:t>
            </a:r>
            <a:r>
              <a:rPr lang="ja-JP" altLang="en-US" sz="2400" dirty="0" smtClean="0"/>
              <a:t>，すなわち</a:t>
            </a:r>
            <a:r>
              <a:rPr lang="ja-JP" altLang="en-US" sz="2400" dirty="0"/>
              <a:t>，ストック・ベースの積立不足額と満期を迎えた満期一括償還</a:t>
            </a:r>
            <a:r>
              <a:rPr lang="ja-JP" altLang="en-US" sz="2400" dirty="0" smtClean="0"/>
              <a:t>方式</a:t>
            </a:r>
            <a:r>
              <a:rPr lang="ja-JP" altLang="en-US" sz="2400" dirty="0"/>
              <a:t>地方債の償還に関わる全データの開示義務を課す</a:t>
            </a:r>
            <a:r>
              <a:rPr lang="ja-JP" altLang="en-US" sz="2400" dirty="0" smtClean="0"/>
              <a:t>。</a:t>
            </a:r>
            <a:endParaRPr lang="en-US" altLang="ja-JP" sz="2400" dirty="0" smtClean="0"/>
          </a:p>
          <a:p>
            <a:pPr algn="just"/>
            <a:endParaRPr lang="en-US" altLang="ja-JP" sz="2400" dirty="0"/>
          </a:p>
          <a:p>
            <a:pPr algn="just"/>
            <a:r>
              <a:rPr lang="ja-JP" altLang="en-US" sz="2400" dirty="0"/>
              <a:t>提案</a:t>
            </a:r>
            <a:r>
              <a:rPr lang="en-US" altLang="ja-JP" sz="2400" dirty="0"/>
              <a:t>1─2</a:t>
            </a:r>
            <a:r>
              <a:rPr lang="ja-JP" altLang="en-US" sz="2400" dirty="0"/>
              <a:t>：「減債基金の積立不足を考慮して算定した額」の算定に際して</a:t>
            </a:r>
            <a:r>
              <a:rPr lang="ja-JP" altLang="en-US" sz="2400" dirty="0" smtClean="0"/>
              <a:t>，</a:t>
            </a:r>
            <a:r>
              <a:rPr lang="en-US" altLang="ja-JP" sz="2400" dirty="0" smtClean="0"/>
              <a:t>A </a:t>
            </a:r>
            <a:r>
              <a:rPr lang="ja-JP" altLang="en-US" sz="2400" dirty="0"/>
              <a:t>を「年度割相当額」に起債後の経過年数を乗じた額とした場合の実質</a:t>
            </a:r>
            <a:r>
              <a:rPr lang="ja-JP" altLang="en-US" sz="2400" dirty="0" smtClean="0"/>
              <a:t>公債費</a:t>
            </a:r>
            <a:r>
              <a:rPr lang="ja-JP" altLang="en-US" sz="2400" dirty="0"/>
              <a:t>比率を参考系列として開示する義務を課す。また，実際の算定結果</a:t>
            </a:r>
            <a:r>
              <a:rPr lang="ja-JP" altLang="en-US" sz="2400" dirty="0" smtClean="0"/>
              <a:t>を踏まえて</a:t>
            </a:r>
            <a:r>
              <a:rPr lang="ja-JP" altLang="en-US" sz="2400" dirty="0"/>
              <a:t>，将来的には，この方法を正式な算定式として採用する。</a:t>
            </a:r>
          </a:p>
        </p:txBody>
      </p:sp>
    </p:spTree>
    <p:extLst>
      <p:ext uri="{BB962C8B-B14F-4D97-AF65-F5344CB8AC3E}">
        <p14:creationId xmlns:p14="http://schemas.microsoft.com/office/powerpoint/2010/main" val="31092280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smtClean="0"/>
              <a:t>改善の提案</a:t>
            </a:r>
            <a:endParaRPr kumimoji="1" lang="ja-JP" altLang="en-US" dirty="0"/>
          </a:p>
        </p:txBody>
      </p:sp>
      <p:sp>
        <p:nvSpPr>
          <p:cNvPr id="3" name="コンテンツ プレースホルダー 2"/>
          <p:cNvSpPr>
            <a:spLocks noGrp="1"/>
          </p:cNvSpPr>
          <p:nvPr>
            <p:ph idx="1"/>
          </p:nvPr>
        </p:nvSpPr>
        <p:spPr>
          <a:xfrm>
            <a:off x="578708" y="1463099"/>
            <a:ext cx="10515600" cy="5072743"/>
          </a:xfrm>
        </p:spPr>
        <p:txBody>
          <a:bodyPr>
            <a:noAutofit/>
          </a:bodyPr>
          <a:lstStyle/>
          <a:p>
            <a:pPr algn="just"/>
            <a:r>
              <a:rPr lang="ja-JP" altLang="en-US" sz="2400" dirty="0"/>
              <a:t>提案</a:t>
            </a:r>
            <a:r>
              <a:rPr lang="en-US" altLang="ja-JP" sz="2400" dirty="0"/>
              <a:t>2</a:t>
            </a:r>
            <a:r>
              <a:rPr lang="ja-JP" altLang="en-US" sz="2400" dirty="0"/>
              <a:t>：定時償還方式地方債に関しては，現行の「年度割相当額」（発行額</a:t>
            </a:r>
            <a:r>
              <a:rPr lang="ja-JP" altLang="en-US" sz="2400" dirty="0" smtClean="0"/>
              <a:t>の</a:t>
            </a:r>
            <a:r>
              <a:rPr lang="en-US" altLang="ja-JP" sz="2400" dirty="0" smtClean="0"/>
              <a:t>30 </a:t>
            </a:r>
            <a:r>
              <a:rPr lang="ja-JP" altLang="en-US" sz="2400" dirty="0"/>
              <a:t>分の</a:t>
            </a:r>
            <a:r>
              <a:rPr lang="en-US" altLang="ja-JP" sz="2400" dirty="0"/>
              <a:t>1</a:t>
            </a:r>
            <a:r>
              <a:rPr lang="ja-JP" altLang="en-US" sz="2400" dirty="0"/>
              <a:t>）を標準的な償還額として，これと現実の償還額との差額を</a:t>
            </a:r>
            <a:r>
              <a:rPr lang="ja-JP" altLang="en-US" sz="2400" dirty="0" smtClean="0"/>
              <a:t>経過年数</a:t>
            </a:r>
            <a:r>
              <a:rPr lang="ja-JP" altLang="en-US" sz="2400" dirty="0"/>
              <a:t>に応じて集計した累計値を，ストック・ベースの償還不足額として</a:t>
            </a:r>
            <a:r>
              <a:rPr lang="ja-JP" altLang="en-US" sz="2400" dirty="0" smtClean="0"/>
              <a:t>明示</a:t>
            </a:r>
            <a:r>
              <a:rPr lang="ja-JP" altLang="en-US" sz="2400" dirty="0"/>
              <a:t>する。地方債種類ごとの積立不足率・償還不足率の開示義務を課す</a:t>
            </a:r>
            <a:r>
              <a:rPr lang="ja-JP" altLang="en-US" sz="2400" dirty="0" smtClean="0"/>
              <a:t>。</a:t>
            </a:r>
            <a:endParaRPr lang="en-US" altLang="ja-JP" sz="2400" dirty="0" smtClean="0"/>
          </a:p>
          <a:p>
            <a:pPr algn="just"/>
            <a:r>
              <a:rPr lang="ja-JP" altLang="en-US" sz="2400" dirty="0"/>
              <a:t>提案</a:t>
            </a:r>
            <a:r>
              <a:rPr lang="en-US" altLang="ja-JP" sz="2400" dirty="0"/>
              <a:t>3</a:t>
            </a:r>
            <a:r>
              <a:rPr lang="ja-JP" altLang="en-US" sz="2400" dirty="0"/>
              <a:t>：地方債ごとに元利償還金に係る交付税措置額の累計額と現実の</a:t>
            </a:r>
            <a:r>
              <a:rPr lang="ja-JP" altLang="en-US" sz="2400" dirty="0" smtClean="0"/>
              <a:t>積立額</a:t>
            </a:r>
            <a:r>
              <a:rPr lang="ja-JP" altLang="en-US" sz="2400" dirty="0"/>
              <a:t>（満期一括償還方式地方債の場合）・償還額（定時償還方式地方債の場合）</a:t>
            </a:r>
            <a:r>
              <a:rPr lang="ja-JP" altLang="en-US" sz="2400" dirty="0" smtClean="0"/>
              <a:t>の累計</a:t>
            </a:r>
            <a:r>
              <a:rPr lang="ja-JP" altLang="en-US" sz="2400" dirty="0"/>
              <a:t>額についての開示義務を課す</a:t>
            </a:r>
            <a:r>
              <a:rPr lang="ja-JP" altLang="en-US" sz="2400" dirty="0" smtClean="0"/>
              <a:t>。</a:t>
            </a:r>
            <a:endParaRPr lang="en-US" altLang="ja-JP" sz="2400" dirty="0" smtClean="0"/>
          </a:p>
          <a:p>
            <a:pPr algn="just"/>
            <a:r>
              <a:rPr lang="ja-JP" altLang="en-US" sz="2400" dirty="0"/>
              <a:t>提案</a:t>
            </a:r>
            <a:r>
              <a:rPr lang="en-US" altLang="ja-JP" sz="2400" dirty="0"/>
              <a:t>4</a:t>
            </a:r>
            <a:r>
              <a:rPr lang="ja-JP" altLang="en-US" sz="2400" dirty="0"/>
              <a:t>：「一般会計が減債基金や財政調整基金から借入れをして，年度内に返済しない場合」は当該借入金を歳入額から除外した場合の実質赤字</a:t>
            </a:r>
            <a:r>
              <a:rPr lang="ja-JP" altLang="en-US" sz="2400" dirty="0" smtClean="0"/>
              <a:t>比率も</a:t>
            </a:r>
            <a:r>
              <a:rPr lang="ja-JP" altLang="en-US" sz="2400" dirty="0"/>
              <a:t>計算し，参考系列として公表する</a:t>
            </a:r>
            <a:r>
              <a:rPr lang="ja-JP" altLang="en-US" sz="2400" dirty="0" smtClean="0"/>
              <a:t>。</a:t>
            </a:r>
            <a:endParaRPr lang="en-US" altLang="ja-JP" sz="2400" dirty="0" smtClean="0"/>
          </a:p>
          <a:p>
            <a:pPr algn="just"/>
            <a:r>
              <a:rPr lang="ja-JP" altLang="en-US" sz="2400" dirty="0"/>
              <a:t>提案</a:t>
            </a:r>
            <a:r>
              <a:rPr lang="en-US" altLang="ja-JP" sz="2400" dirty="0"/>
              <a:t>5</a:t>
            </a:r>
            <a:r>
              <a:rPr lang="ja-JP" altLang="en-US" sz="2400" dirty="0"/>
              <a:t>：「解消可能資金不足額」を計上しているか否か，計上している</a:t>
            </a:r>
            <a:r>
              <a:rPr lang="ja-JP" altLang="en-US" sz="2400" dirty="0" smtClean="0"/>
              <a:t>場合は</a:t>
            </a:r>
            <a:r>
              <a:rPr lang="ja-JP" altLang="en-US" sz="2400" dirty="0"/>
              <a:t>その金額や計算根拠，対象会計をウェブサイト等を通じて広く一般</a:t>
            </a:r>
            <a:r>
              <a:rPr lang="ja-JP" altLang="en-US" sz="2400" dirty="0" smtClean="0"/>
              <a:t>開示する</a:t>
            </a:r>
            <a:r>
              <a:rPr lang="ja-JP" altLang="en-US" sz="2400" dirty="0"/>
              <a:t>義務を課す。また，「解消可能資金不足額」を計上しなかった場合</a:t>
            </a:r>
            <a:r>
              <a:rPr lang="ja-JP" altLang="en-US" sz="2400" dirty="0" smtClean="0"/>
              <a:t>の連結</a:t>
            </a:r>
            <a:r>
              <a:rPr lang="ja-JP" altLang="en-US" sz="2400" dirty="0"/>
              <a:t>実質赤字比率も参考系列として公表する義務を課す。</a:t>
            </a:r>
          </a:p>
        </p:txBody>
      </p:sp>
    </p:spTree>
    <p:extLst>
      <p:ext uri="{BB962C8B-B14F-4D97-AF65-F5344CB8AC3E}">
        <p14:creationId xmlns:p14="http://schemas.microsoft.com/office/powerpoint/2010/main" val="2615532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7400" y="98425"/>
            <a:ext cx="10515600" cy="1325563"/>
          </a:xfrm>
        </p:spPr>
        <p:txBody>
          <a:bodyPr/>
          <a:lstStyle/>
          <a:p>
            <a:pPr algn="ctr"/>
            <a:r>
              <a:rPr kumimoji="1" lang="ja-JP" altLang="en-US" dirty="0" smtClean="0"/>
              <a:t>提案内容のイメージ</a:t>
            </a:r>
            <a:endParaRPr kumimoji="1" lang="ja-JP" altLang="en-US" dirty="0"/>
          </a:p>
        </p:txBody>
      </p:sp>
      <p:sp>
        <p:nvSpPr>
          <p:cNvPr id="3" name="コンテンツ プレースホルダー 2"/>
          <p:cNvSpPr>
            <a:spLocks noGrp="1"/>
          </p:cNvSpPr>
          <p:nvPr>
            <p:ph idx="1"/>
          </p:nvPr>
        </p:nvSpPr>
        <p:spPr>
          <a:xfrm>
            <a:off x="477108" y="1272599"/>
            <a:ext cx="10515600" cy="5072743"/>
          </a:xfrm>
        </p:spPr>
        <p:txBody>
          <a:bodyPr>
            <a:noAutofit/>
          </a:bodyPr>
          <a:lstStyle/>
          <a:p>
            <a:pPr marL="457200" indent="-457200" algn="just">
              <a:buFont typeface="+mj-lt"/>
              <a:buAutoNum type="arabicPeriod"/>
            </a:pPr>
            <a:r>
              <a:rPr lang="ja-JP" altLang="en-US" dirty="0"/>
              <a:t>第</a:t>
            </a:r>
            <a:r>
              <a:rPr lang="en-US" altLang="ja-JP" dirty="0"/>
              <a:t>1 </a:t>
            </a:r>
            <a:r>
              <a:rPr lang="ja-JP" altLang="en-US" dirty="0"/>
              <a:t>は，</a:t>
            </a:r>
            <a:r>
              <a:rPr lang="ja-JP" altLang="en-US" b="1" u="sng" dirty="0"/>
              <a:t>すでに現行ルールのもとで健全化判断比率算定に使われているが</a:t>
            </a:r>
            <a:r>
              <a:rPr lang="ja-JP" altLang="en-US" b="1" u="sng" dirty="0" smtClean="0"/>
              <a:t>，開示</a:t>
            </a:r>
            <a:r>
              <a:rPr lang="ja-JP" altLang="en-US" b="1" u="sng" dirty="0"/>
              <a:t>はされていない項目，あるいは健全化判断比率（実質赤字比率，連結実質</a:t>
            </a:r>
            <a:r>
              <a:rPr lang="ja-JP" altLang="en-US" b="1" u="sng" dirty="0" smtClean="0"/>
              <a:t>赤字</a:t>
            </a:r>
            <a:r>
              <a:rPr lang="ja-JP" altLang="en-US" b="1" u="sng" dirty="0"/>
              <a:t>比率，実質公債費比率，将来負担比率の</a:t>
            </a:r>
            <a:r>
              <a:rPr lang="en-US" altLang="ja-JP" b="1" u="sng" dirty="0"/>
              <a:t>4 </a:t>
            </a:r>
            <a:r>
              <a:rPr lang="ja-JP" altLang="en-US" b="1" u="sng" dirty="0"/>
              <a:t>指標）の定義式を構成する項目や</a:t>
            </a:r>
            <a:r>
              <a:rPr lang="ja-JP" altLang="en-US" b="1" u="sng" dirty="0" smtClean="0"/>
              <a:t>算定過程</a:t>
            </a:r>
            <a:r>
              <a:rPr lang="ja-JP" altLang="en-US" b="1" u="sng" dirty="0"/>
              <a:t>における中間的指標を開示するというもの</a:t>
            </a:r>
            <a:r>
              <a:rPr lang="ja-JP" altLang="en-US" dirty="0"/>
              <a:t>である。</a:t>
            </a:r>
          </a:p>
          <a:p>
            <a:pPr marL="457200" indent="-457200" algn="just">
              <a:buFont typeface="+mj-lt"/>
              <a:buAutoNum type="arabicPeriod"/>
            </a:pPr>
            <a:r>
              <a:rPr lang="ja-JP" altLang="en-US" dirty="0" smtClean="0"/>
              <a:t>第</a:t>
            </a:r>
            <a:r>
              <a:rPr lang="en-US" altLang="ja-JP" dirty="0" smtClean="0"/>
              <a:t>2 </a:t>
            </a:r>
            <a:r>
              <a:rPr lang="ja-JP" altLang="en-US" dirty="0"/>
              <a:t>は，</a:t>
            </a:r>
            <a:r>
              <a:rPr lang="ja-JP" altLang="en-US" b="1" u="sng" dirty="0"/>
              <a:t>健全化判断比率（うち，実質赤字比率，連結実質赤字比率，実質</a:t>
            </a:r>
            <a:r>
              <a:rPr lang="ja-JP" altLang="en-US" b="1" u="sng" dirty="0" smtClean="0"/>
              <a:t>公債費比率</a:t>
            </a:r>
            <a:r>
              <a:rPr lang="ja-JP" altLang="en-US" b="1" u="sng" dirty="0"/>
              <a:t>の</a:t>
            </a:r>
            <a:r>
              <a:rPr lang="en-US" altLang="ja-JP" b="1" u="sng" dirty="0"/>
              <a:t>3 </a:t>
            </a:r>
            <a:r>
              <a:rPr lang="ja-JP" altLang="en-US" b="1" u="sng" dirty="0"/>
              <a:t>指標）の現行の算定方法の弱点に調整を施した代替的な算定方法に</a:t>
            </a:r>
            <a:r>
              <a:rPr lang="ja-JP" altLang="en-US" b="1" u="sng" dirty="0" smtClean="0"/>
              <a:t>よる</a:t>
            </a:r>
            <a:r>
              <a:rPr lang="ja-JP" altLang="en-US" b="1" u="sng" dirty="0"/>
              <a:t>結果を参考系列として明示するというもの</a:t>
            </a:r>
            <a:r>
              <a:rPr lang="ja-JP" altLang="en-US" dirty="0"/>
              <a:t>である。</a:t>
            </a:r>
          </a:p>
          <a:p>
            <a:pPr marL="457200" indent="-457200" algn="just">
              <a:buFont typeface="+mj-lt"/>
              <a:buAutoNum type="arabicPeriod"/>
            </a:pPr>
            <a:r>
              <a:rPr lang="ja-JP" altLang="en-US" dirty="0" smtClean="0"/>
              <a:t>第</a:t>
            </a:r>
            <a:r>
              <a:rPr lang="en-US" altLang="ja-JP" dirty="0" smtClean="0"/>
              <a:t>3 </a:t>
            </a:r>
            <a:r>
              <a:rPr lang="ja-JP" altLang="en-US" dirty="0"/>
              <a:t>は，</a:t>
            </a:r>
            <a:r>
              <a:rPr lang="ja-JP" altLang="en-US" b="1" u="sng" dirty="0"/>
              <a:t>将来負担比率に関して，内数として確定債務部分と未確定債務</a:t>
            </a:r>
            <a:r>
              <a:rPr lang="ja-JP" altLang="en-US" b="1" u="sng" dirty="0" smtClean="0"/>
              <a:t>部分</a:t>
            </a:r>
            <a:r>
              <a:rPr lang="ja-JP" altLang="en-US" b="1" u="sng" dirty="0"/>
              <a:t>に分けた数値も算定するとともに，確定債務部分の将来負担比率に対する</a:t>
            </a:r>
            <a:r>
              <a:rPr lang="ja-JP" altLang="en-US" b="1" u="sng" dirty="0" smtClean="0"/>
              <a:t>早期</a:t>
            </a:r>
            <a:r>
              <a:rPr lang="ja-JP" altLang="en-US" b="1" u="sng" dirty="0"/>
              <a:t>健全化基準と協議不要基準を新設するというもの</a:t>
            </a:r>
            <a:r>
              <a:rPr lang="ja-JP" altLang="en-US" dirty="0"/>
              <a:t>である。</a:t>
            </a:r>
          </a:p>
        </p:txBody>
      </p:sp>
    </p:spTree>
    <p:extLst>
      <p:ext uri="{BB962C8B-B14F-4D97-AF65-F5344CB8AC3E}">
        <p14:creationId xmlns:p14="http://schemas.microsoft.com/office/powerpoint/2010/main" val="4519079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65338" y="3648075"/>
            <a:ext cx="8932862" cy="1555750"/>
          </a:xfrm>
        </p:spPr>
        <p:txBody>
          <a:bodyPr rtlCol="0">
            <a:noAutofit/>
          </a:bodyPr>
          <a:lstStyle/>
          <a:p>
            <a:pPr>
              <a:defRPr/>
            </a:pPr>
            <a:r>
              <a:rPr lang="en-US" altLang="ja-JP" sz="2400" b="1" dirty="0">
                <a:solidFill>
                  <a:srgbClr val="002060"/>
                </a:solidFill>
              </a:rPr>
              <a:t/>
            </a:r>
            <a:br>
              <a:rPr lang="en-US" altLang="ja-JP" sz="2400" b="1" dirty="0">
                <a:solidFill>
                  <a:srgbClr val="002060"/>
                </a:solidFill>
              </a:rPr>
            </a:br>
            <a:r>
              <a:rPr lang="en-US" altLang="ja-JP" sz="2400" b="1" dirty="0">
                <a:solidFill>
                  <a:srgbClr val="002060"/>
                </a:solidFill>
              </a:rPr>
              <a:t/>
            </a:r>
            <a:br>
              <a:rPr lang="en-US" altLang="ja-JP" sz="2400" b="1" dirty="0">
                <a:solidFill>
                  <a:srgbClr val="002060"/>
                </a:solidFill>
              </a:rPr>
            </a:br>
            <a:r>
              <a:rPr lang="ja-JP" altLang="en-US" sz="2400" b="1" dirty="0">
                <a:solidFill>
                  <a:srgbClr val="002060"/>
                </a:solidFill>
              </a:rPr>
              <a:t/>
            </a:r>
            <a:br>
              <a:rPr lang="ja-JP" altLang="en-US" sz="2400" b="1" dirty="0">
                <a:solidFill>
                  <a:srgbClr val="002060"/>
                </a:solidFill>
              </a:rPr>
            </a:br>
            <a:r>
              <a:rPr lang="en-US" altLang="ja-JP" sz="2400" b="1" dirty="0" smtClean="0">
                <a:solidFill>
                  <a:srgbClr val="002060"/>
                </a:solidFill>
              </a:rPr>
              <a:t/>
            </a:r>
            <a:br>
              <a:rPr lang="en-US" altLang="ja-JP" sz="2400" b="1" dirty="0" smtClean="0">
                <a:solidFill>
                  <a:srgbClr val="002060"/>
                </a:solidFill>
              </a:rPr>
            </a:br>
            <a:r>
              <a:rPr lang="en-US" altLang="ja-JP" sz="2400" b="1" dirty="0" smtClean="0">
                <a:solidFill>
                  <a:srgbClr val="002060"/>
                </a:solidFill>
              </a:rPr>
              <a:t/>
            </a:r>
            <a:br>
              <a:rPr lang="en-US" altLang="ja-JP" sz="2400" b="1" dirty="0" smtClean="0">
                <a:solidFill>
                  <a:srgbClr val="002060"/>
                </a:solidFill>
              </a:rPr>
            </a:br>
            <a:r>
              <a:rPr lang="en-US" altLang="ja-JP" sz="2400" b="1" dirty="0">
                <a:solidFill>
                  <a:srgbClr val="002060"/>
                </a:solidFill>
              </a:rPr>
              <a:t/>
            </a:r>
            <a:br>
              <a:rPr lang="en-US" altLang="ja-JP" sz="2400" b="1" dirty="0">
                <a:solidFill>
                  <a:srgbClr val="002060"/>
                </a:solidFill>
              </a:rPr>
            </a:br>
            <a:endParaRPr lang="ja-JP" altLang="en-US" sz="2800" dirty="0">
              <a:solidFill>
                <a:srgbClr val="FF0000"/>
              </a:solidFill>
              <a:effectLst>
                <a:outerShdw blurRad="38100" dist="38100" dir="2700000" algn="tl">
                  <a:srgbClr val="000000">
                    <a:alpha val="43137"/>
                  </a:srgbClr>
                </a:outerShdw>
              </a:effectLst>
            </a:endParaRPr>
          </a:p>
        </p:txBody>
      </p:sp>
      <p:sp>
        <p:nvSpPr>
          <p:cNvPr id="4100" name="Rectangle 1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134EB1B-E3A9-4118-8257-26660D408182}" type="slidenum">
              <a:rPr kumimoji="0" lang="en-US" altLang="ja-JP" smtClean="0"/>
              <a:pPr eaLnBrk="1" hangingPunct="1"/>
              <a:t>56</a:t>
            </a:fld>
            <a:endParaRPr kumimoji="0" lang="en-US" altLang="ja-JP" smtClean="0"/>
          </a:p>
        </p:txBody>
      </p:sp>
      <p:sp>
        <p:nvSpPr>
          <p:cNvPr id="5" name="正方形/長方形 4"/>
          <p:cNvSpPr/>
          <p:nvPr/>
        </p:nvSpPr>
        <p:spPr>
          <a:xfrm>
            <a:off x="1631026" y="2940189"/>
            <a:ext cx="8922416" cy="707886"/>
          </a:xfrm>
          <a:prstGeom prst="rect">
            <a:avLst/>
          </a:prstGeom>
        </p:spPr>
        <p:txBody>
          <a:bodyPr wrap="square">
            <a:spAutoFit/>
          </a:bodyPr>
          <a:lstStyle/>
          <a:p>
            <a:pPr algn="ctr">
              <a:defRPr/>
            </a:pPr>
            <a:r>
              <a:rPr lang="ja-JP" altLang="en-US" sz="4000" dirty="0">
                <a:solidFill>
                  <a:srgbClr val="FFFF00"/>
                </a:solidFill>
                <a:latin typeface="AR P丸ゴシック体E" panose="020F0900000000000000" pitchFamily="50" charset="-128"/>
                <a:ea typeface="AR P丸ゴシック体E" panose="020F0900000000000000" pitchFamily="50" charset="-128"/>
              </a:rPr>
              <a:t>マクロの地方財政健全化に</a:t>
            </a:r>
            <a:r>
              <a:rPr lang="ja-JP" altLang="en-US" sz="4000" dirty="0" smtClean="0">
                <a:solidFill>
                  <a:srgbClr val="FFFF00"/>
                </a:solidFill>
                <a:latin typeface="AR P丸ゴシック体E" panose="020F0900000000000000" pitchFamily="50" charset="-128"/>
                <a:ea typeface="AR P丸ゴシック体E" panose="020F0900000000000000" pitchFamily="50" charset="-128"/>
              </a:rPr>
              <a:t>向けて</a:t>
            </a:r>
            <a:endParaRPr lang="ja-JP" altLang="en-US" sz="4000" dirty="0">
              <a:solidFill>
                <a:srgbClr val="FFFF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615924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01675"/>
          </a:xfrm>
        </p:spPr>
        <p:txBody>
          <a:bodyPr/>
          <a:lstStyle/>
          <a:p>
            <a:pPr algn="ctr"/>
            <a:r>
              <a:rPr lang="ja-JP" altLang="en-US" dirty="0" smtClean="0"/>
              <a:t>ポイント</a:t>
            </a:r>
            <a:endParaRPr kumimoji="1" lang="ja-JP" altLang="en-US" dirty="0"/>
          </a:p>
        </p:txBody>
      </p:sp>
      <p:sp>
        <p:nvSpPr>
          <p:cNvPr id="3" name="コンテンツ プレースホルダー 2"/>
          <p:cNvSpPr>
            <a:spLocks noGrp="1"/>
          </p:cNvSpPr>
          <p:nvPr>
            <p:ph idx="1"/>
          </p:nvPr>
        </p:nvSpPr>
        <p:spPr>
          <a:xfrm>
            <a:off x="838200" y="1436914"/>
            <a:ext cx="10515600" cy="5421086"/>
          </a:xfrm>
        </p:spPr>
        <p:txBody>
          <a:bodyPr>
            <a:normAutofit fontScale="92500" lnSpcReduction="20000"/>
          </a:bodyPr>
          <a:lstStyle/>
          <a:p>
            <a:pPr algn="just">
              <a:spcBef>
                <a:spcPts val="0"/>
              </a:spcBef>
              <a:spcAft>
                <a:spcPts val="1800"/>
              </a:spcAft>
              <a:buFont typeface="Wingdings" panose="05000000000000000000" pitchFamily="2" charset="2"/>
              <a:buChar char="l"/>
            </a:pPr>
            <a:r>
              <a:rPr lang="ja-JP" altLang="en-US" dirty="0" smtClean="0"/>
              <a:t> 地方</a:t>
            </a:r>
            <a:r>
              <a:rPr lang="ja-JP" altLang="en-US" dirty="0"/>
              <a:t>財政健全化法の下で将来負担比率によって測られる</a:t>
            </a:r>
            <a:r>
              <a:rPr lang="ja-JP" altLang="en-US" dirty="0">
                <a:solidFill>
                  <a:srgbClr val="FF0000"/>
                </a:solidFill>
              </a:rPr>
              <a:t>ミクロの地方債務の集計額が、地方全体で将来負担しなければならない現実のマクロの地方債務からは乖離している実態、その乖離が拡大している実態</a:t>
            </a:r>
            <a:r>
              <a:rPr lang="ja-JP" altLang="en-US" dirty="0"/>
              <a:t>を明らかにする。</a:t>
            </a:r>
          </a:p>
          <a:p>
            <a:pPr algn="just">
              <a:spcBef>
                <a:spcPts val="0"/>
              </a:spcBef>
              <a:spcAft>
                <a:spcPts val="1800"/>
              </a:spcAft>
              <a:buFont typeface="Wingdings" panose="05000000000000000000" pitchFamily="2" charset="2"/>
              <a:buChar char="l"/>
            </a:pPr>
            <a:r>
              <a:rPr lang="ja-JP" altLang="en-US" dirty="0" smtClean="0"/>
              <a:t> マクロ</a:t>
            </a:r>
            <a:r>
              <a:rPr lang="ja-JP" altLang="en-US" dirty="0"/>
              <a:t>とミクロ合計の乖離額のうち、</a:t>
            </a:r>
            <a:r>
              <a:rPr lang="ja-JP" altLang="en-US" dirty="0">
                <a:solidFill>
                  <a:srgbClr val="FF0000"/>
                </a:solidFill>
              </a:rPr>
              <a:t>臨時財政対策債償還費に係る今後の基準財政需要額算入見込額は、交付税特会借入残高と同様に、将来の財源が確保されておらず、先送りが続いている債務の総額</a:t>
            </a:r>
            <a:r>
              <a:rPr lang="ja-JP" altLang="en-US" dirty="0"/>
              <a:t>であること、それにより</a:t>
            </a:r>
            <a:r>
              <a:rPr lang="ja-JP" altLang="en-US" dirty="0">
                <a:solidFill>
                  <a:srgbClr val="FF0000"/>
                </a:solidFill>
              </a:rPr>
              <a:t>地方財政の持続可能性が本当に問題ないのか否かを判断できなくなっている</a:t>
            </a:r>
            <a:r>
              <a:rPr lang="ja-JP" altLang="en-US" dirty="0"/>
              <a:t>こと、を指摘する。</a:t>
            </a:r>
          </a:p>
          <a:p>
            <a:pPr algn="just">
              <a:spcBef>
                <a:spcPts val="0"/>
              </a:spcBef>
              <a:spcAft>
                <a:spcPts val="1800"/>
              </a:spcAft>
              <a:buFont typeface="Wingdings" panose="05000000000000000000" pitchFamily="2" charset="2"/>
              <a:buChar char="l"/>
            </a:pPr>
            <a:r>
              <a:rPr lang="ja-JP" altLang="en-US" dirty="0" smtClean="0"/>
              <a:t> </a:t>
            </a:r>
            <a:r>
              <a:rPr lang="ja-JP" altLang="en-US" dirty="0" smtClean="0">
                <a:solidFill>
                  <a:srgbClr val="FF0000"/>
                </a:solidFill>
              </a:rPr>
              <a:t>臨時</a:t>
            </a:r>
            <a:r>
              <a:rPr lang="ja-JP" altLang="en-US" dirty="0">
                <a:solidFill>
                  <a:srgbClr val="FF0000"/>
                </a:solidFill>
              </a:rPr>
              <a:t>財政対策債償還費に係る今後の基準財政需要額算入見込額（非公表）を元金ベースで試算</a:t>
            </a:r>
            <a:r>
              <a:rPr lang="ja-JP" altLang="en-US" dirty="0"/>
              <a:t>し、</a:t>
            </a:r>
            <a:r>
              <a:rPr lang="en-US" altLang="ja-JP" dirty="0" smtClean="0"/>
              <a:t>2018</a:t>
            </a:r>
            <a:r>
              <a:rPr lang="ja-JP" altLang="en-US" dirty="0" smtClean="0"/>
              <a:t>年度末時点で</a:t>
            </a:r>
            <a:r>
              <a:rPr lang="en-US" altLang="ja-JP" dirty="0" smtClean="0">
                <a:solidFill>
                  <a:srgbClr val="FF0000"/>
                </a:solidFill>
              </a:rPr>
              <a:t>57.7</a:t>
            </a:r>
            <a:r>
              <a:rPr lang="ja-JP" altLang="en-US" dirty="0" smtClean="0">
                <a:solidFill>
                  <a:srgbClr val="FF0000"/>
                </a:solidFill>
              </a:rPr>
              <a:t>兆円</a:t>
            </a:r>
            <a:r>
              <a:rPr lang="ja-JP" altLang="en-US" dirty="0">
                <a:solidFill>
                  <a:srgbClr val="FF0000"/>
                </a:solidFill>
              </a:rPr>
              <a:t>に達している</a:t>
            </a:r>
            <a:r>
              <a:rPr lang="ja-JP" altLang="en-US" dirty="0"/>
              <a:t>こと、この債務と交付税特会借入残高をミクロの地方債務集計値に合算した</a:t>
            </a:r>
            <a:r>
              <a:rPr lang="ja-JP" altLang="en-US" dirty="0">
                <a:solidFill>
                  <a:srgbClr val="FF0000"/>
                </a:solidFill>
              </a:rPr>
              <a:t>金額は年々増大を続けている</a:t>
            </a:r>
            <a:r>
              <a:rPr lang="ja-JP" altLang="en-US" dirty="0"/>
              <a:t>ことを示す。</a:t>
            </a:r>
          </a:p>
          <a:p>
            <a:pPr algn="just">
              <a:buFont typeface="Wingdings" panose="05000000000000000000" pitchFamily="2" charset="2"/>
              <a:buChar char="l"/>
            </a:pPr>
            <a:r>
              <a:rPr lang="ja-JP" altLang="en-US" dirty="0" smtClean="0"/>
              <a:t> </a:t>
            </a:r>
            <a:r>
              <a:rPr lang="ja-JP" altLang="en-US" dirty="0" smtClean="0">
                <a:solidFill>
                  <a:srgbClr val="FF0000"/>
                </a:solidFill>
              </a:rPr>
              <a:t>乖離</a:t>
            </a:r>
            <a:r>
              <a:rPr lang="ja-JP" altLang="en-US" dirty="0">
                <a:solidFill>
                  <a:srgbClr val="FF0000"/>
                </a:solidFill>
              </a:rPr>
              <a:t>額の具体的な解消策を提示し、その影響・負担の変化について試算</a:t>
            </a:r>
            <a:r>
              <a:rPr lang="ja-JP" altLang="en-US" dirty="0"/>
              <a:t>する</a:t>
            </a:r>
            <a:r>
              <a:rPr lang="ja-JP" altLang="en-US" dirty="0" smtClean="0"/>
              <a:t>。</a:t>
            </a:r>
            <a:endParaRPr lang="ja-JP" altLang="en-US" dirty="0"/>
          </a:p>
          <a:p>
            <a:pPr algn="just">
              <a:buFont typeface="Wingdings" panose="05000000000000000000" pitchFamily="2" charset="2"/>
              <a:buChar char="l"/>
            </a:pPr>
            <a:endParaRPr kumimoji="1" lang="ja-JP" altLang="en-US" dirty="0"/>
          </a:p>
        </p:txBody>
      </p:sp>
      <p:sp>
        <p:nvSpPr>
          <p:cNvPr id="4" name="スライド番号プレースホルダー 3"/>
          <p:cNvSpPr>
            <a:spLocks noGrp="1"/>
          </p:cNvSpPr>
          <p:nvPr>
            <p:ph type="sldNum" sz="quarter" idx="12"/>
          </p:nvPr>
        </p:nvSpPr>
        <p:spPr/>
        <p:txBody>
          <a:bodyPr/>
          <a:lstStyle/>
          <a:p>
            <a:fld id="{E05FE397-F798-4080-A4B1-49B1CE1190C3}" type="slidenum">
              <a:rPr kumimoji="1" lang="ja-JP" altLang="en-US" smtClean="0"/>
              <a:t>57</a:t>
            </a:fld>
            <a:endParaRPr kumimoji="1" lang="ja-JP" altLang="en-US"/>
          </a:p>
        </p:txBody>
      </p:sp>
    </p:spTree>
    <p:extLst>
      <p:ext uri="{BB962C8B-B14F-4D97-AF65-F5344CB8AC3E}">
        <p14:creationId xmlns:p14="http://schemas.microsoft.com/office/powerpoint/2010/main" val="36282607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コンテンツ プレースホルダー 2"/>
          <p:cNvSpPr>
            <a:spLocks noGrp="1"/>
          </p:cNvSpPr>
          <p:nvPr>
            <p:ph idx="1"/>
          </p:nvPr>
        </p:nvSpPr>
        <p:spPr>
          <a:xfrm>
            <a:off x="750518" y="1575104"/>
            <a:ext cx="10515600" cy="4351338"/>
          </a:xfrm>
        </p:spPr>
        <p:txBody>
          <a:bodyPr>
            <a:normAutofit lnSpcReduction="10000"/>
          </a:bodyPr>
          <a:lstStyle/>
          <a:p>
            <a:pPr algn="just">
              <a:lnSpc>
                <a:spcPct val="100000"/>
              </a:lnSpc>
              <a:spcBef>
                <a:spcPts val="0"/>
              </a:spcBef>
              <a:spcAft>
                <a:spcPts val="1800"/>
              </a:spcAft>
              <a:buFont typeface="Wingdings" panose="05000000000000000000" pitchFamily="2" charset="2"/>
              <a:buChar char="l"/>
            </a:pPr>
            <a:r>
              <a:rPr lang="ja-JP" altLang="en-US" dirty="0" smtClean="0"/>
              <a:t> 地方</a:t>
            </a:r>
            <a:r>
              <a:rPr lang="ja-JP" altLang="en-US" dirty="0"/>
              <a:t>財政健全化法によって定められた</a:t>
            </a:r>
            <a:r>
              <a:rPr lang="en-US" altLang="ja-JP" dirty="0"/>
              <a:t>4</a:t>
            </a:r>
            <a:r>
              <a:rPr lang="ja-JP" altLang="en-US" dirty="0"/>
              <a:t>種類の健全化判断比率は、個別の自治体に自発的な財政健全化を促す効果を持っている</a:t>
            </a:r>
            <a:r>
              <a:rPr lang="ja-JP" altLang="en-US" dirty="0" smtClean="0"/>
              <a:t>。</a:t>
            </a:r>
            <a:endParaRPr lang="en-US" altLang="ja-JP" dirty="0" smtClean="0"/>
          </a:p>
          <a:p>
            <a:pPr algn="just">
              <a:lnSpc>
                <a:spcPct val="100000"/>
              </a:lnSpc>
              <a:spcBef>
                <a:spcPts val="0"/>
              </a:spcBef>
              <a:spcAft>
                <a:spcPts val="1800"/>
              </a:spcAft>
              <a:buFont typeface="Wingdings" panose="05000000000000000000" pitchFamily="2" charset="2"/>
              <a:buChar char="l"/>
            </a:pPr>
            <a:r>
              <a:rPr lang="ja-JP" altLang="en-US" dirty="0" smtClean="0"/>
              <a:t> 地方</a:t>
            </a:r>
            <a:r>
              <a:rPr lang="ja-JP" altLang="en-US" dirty="0"/>
              <a:t>財政健全化法の枠組みで評価する限り、実際に、個別自治体における財政健全化は大きな成果を挙げている</a:t>
            </a:r>
            <a:r>
              <a:rPr lang="ja-JP" altLang="en-US" dirty="0" smtClean="0"/>
              <a:t>。</a:t>
            </a:r>
            <a:endParaRPr lang="en-US" altLang="ja-JP" dirty="0" smtClean="0"/>
          </a:p>
          <a:p>
            <a:pPr algn="just">
              <a:lnSpc>
                <a:spcPct val="100000"/>
              </a:lnSpc>
              <a:spcBef>
                <a:spcPts val="0"/>
              </a:spcBef>
              <a:spcAft>
                <a:spcPts val="1800"/>
              </a:spcAft>
              <a:buFont typeface="Wingdings" panose="05000000000000000000" pitchFamily="2" charset="2"/>
              <a:buChar char="l"/>
            </a:pPr>
            <a:r>
              <a:rPr lang="ja-JP" altLang="en-US" dirty="0" smtClean="0"/>
              <a:t> しかし</a:t>
            </a:r>
            <a:r>
              <a:rPr lang="ja-JP" altLang="en-US" dirty="0"/>
              <a:t>、それは、グロスの地方債残高の</a:t>
            </a:r>
            <a:r>
              <a:rPr lang="en-US" altLang="ja-JP" dirty="0"/>
              <a:t>1/3</a:t>
            </a:r>
            <a:r>
              <a:rPr lang="ja-JP" altLang="en-US" dirty="0"/>
              <a:t>を占める臨時財政対策債を実質債務から除外</a:t>
            </a:r>
            <a:r>
              <a:rPr lang="ja-JP" altLang="en-US" dirty="0" smtClean="0"/>
              <a:t>する</a:t>
            </a:r>
            <a:r>
              <a:rPr lang="ja-JP" altLang="en-US" dirty="0" smtClean="0">
                <a:solidFill>
                  <a:srgbClr val="0070C0"/>
                </a:solidFill>
              </a:rPr>
              <a:t>効果を持つ</a:t>
            </a:r>
            <a:r>
              <a:rPr lang="ja-JP" altLang="en-US" dirty="0" smtClean="0"/>
              <a:t>算定</a:t>
            </a:r>
            <a:r>
              <a:rPr lang="ja-JP" altLang="en-US" dirty="0"/>
              <a:t>方法に依存している。</a:t>
            </a:r>
            <a:r>
              <a:rPr lang="ja-JP" altLang="en-US" dirty="0">
                <a:solidFill>
                  <a:srgbClr val="FF0000"/>
                </a:solidFill>
              </a:rPr>
              <a:t>臨時財政対策債は</a:t>
            </a:r>
            <a:r>
              <a:rPr lang="ja-JP" altLang="en-US" dirty="0" smtClean="0">
                <a:solidFill>
                  <a:srgbClr val="FF0000"/>
                </a:solidFill>
              </a:rPr>
              <a:t>、当面</a:t>
            </a:r>
            <a:r>
              <a:rPr lang="ja-JP" altLang="en-US" dirty="0">
                <a:solidFill>
                  <a:srgbClr val="FF0000"/>
                </a:solidFill>
              </a:rPr>
              <a:t>の歳出を賄ううえで足りない資金を埋め合わせることで国による財源保障を成り立たせている。その足りない財源とは、地方財政計画策定で生ずる「地方財源不足額 」</a:t>
            </a:r>
            <a:r>
              <a:rPr lang="ja-JP" altLang="en-US" dirty="0"/>
              <a:t>の</a:t>
            </a:r>
            <a:r>
              <a:rPr lang="ja-JP" altLang="en-US" dirty="0" smtClean="0"/>
              <a:t>こと。</a:t>
            </a:r>
            <a:endParaRPr kumimoji="1" lang="ja-JP" altLang="en-US" dirty="0"/>
          </a:p>
        </p:txBody>
      </p:sp>
      <p:sp>
        <p:nvSpPr>
          <p:cNvPr id="4" name="スライド番号プレースホルダー 3"/>
          <p:cNvSpPr>
            <a:spLocks noGrp="1"/>
          </p:cNvSpPr>
          <p:nvPr>
            <p:ph type="sldNum" sz="quarter" idx="12"/>
          </p:nvPr>
        </p:nvSpPr>
        <p:spPr/>
        <p:txBody>
          <a:bodyPr/>
          <a:lstStyle/>
          <a:p>
            <a:fld id="{E05FE397-F798-4080-A4B1-49B1CE1190C3}" type="slidenum">
              <a:rPr kumimoji="1" lang="ja-JP" altLang="en-US" smtClean="0"/>
              <a:t>58</a:t>
            </a:fld>
            <a:endParaRPr kumimoji="1" lang="ja-JP" altLang="en-US"/>
          </a:p>
        </p:txBody>
      </p:sp>
    </p:spTree>
    <p:extLst>
      <p:ext uri="{BB962C8B-B14F-4D97-AF65-F5344CB8AC3E}">
        <p14:creationId xmlns:p14="http://schemas.microsoft.com/office/powerpoint/2010/main" val="35826751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13148" y="638827"/>
            <a:ext cx="10515600" cy="4911834"/>
          </a:xfrm>
        </p:spPr>
        <p:txBody>
          <a:bodyPr>
            <a:normAutofit fontScale="85000" lnSpcReduction="10000"/>
          </a:bodyPr>
          <a:lstStyle/>
          <a:p>
            <a:pPr algn="just">
              <a:lnSpc>
                <a:spcPct val="110000"/>
              </a:lnSpc>
              <a:spcBef>
                <a:spcPts val="0"/>
              </a:spcBef>
              <a:spcAft>
                <a:spcPts val="1800"/>
              </a:spcAft>
              <a:buFont typeface="Wingdings" panose="05000000000000000000" pitchFamily="2" charset="2"/>
              <a:buChar char="l"/>
            </a:pPr>
            <a:r>
              <a:rPr lang="ja-JP" altLang="en-US" dirty="0" smtClean="0"/>
              <a:t> 「</a:t>
            </a:r>
            <a:r>
              <a:rPr lang="ja-JP" altLang="en-US" dirty="0"/>
              <a:t>地方財政対策」を通じて当年度の臨時財政対策債償還費に係る財源として新たな臨時財政対策債発行を</a:t>
            </a:r>
            <a:r>
              <a:rPr lang="ja-JP" altLang="en-US" dirty="0" smtClean="0"/>
              <a:t>充てることは、</a:t>
            </a:r>
            <a:r>
              <a:rPr lang="ja-JP" altLang="en-US" dirty="0" smtClean="0">
                <a:solidFill>
                  <a:srgbClr val="FF0000"/>
                </a:solidFill>
              </a:rPr>
              <a:t>実質的な借換えを自治体に行わせている</a:t>
            </a:r>
            <a:r>
              <a:rPr lang="ja-JP" altLang="en-US" dirty="0" smtClean="0"/>
              <a:t>に等しい</a:t>
            </a:r>
          </a:p>
          <a:p>
            <a:pPr algn="just">
              <a:lnSpc>
                <a:spcPct val="110000"/>
              </a:lnSpc>
              <a:spcBef>
                <a:spcPts val="0"/>
              </a:spcBef>
              <a:spcAft>
                <a:spcPts val="1800"/>
              </a:spcAft>
              <a:buFont typeface="Wingdings" panose="05000000000000000000" pitchFamily="2" charset="2"/>
              <a:buChar char="l"/>
            </a:pPr>
            <a:r>
              <a:rPr lang="ja-JP" altLang="en-US" dirty="0" smtClean="0"/>
              <a:t> </a:t>
            </a:r>
            <a:r>
              <a:rPr lang="ja-JP" altLang="en-US" dirty="0" smtClean="0">
                <a:solidFill>
                  <a:srgbClr val="FF0000"/>
                </a:solidFill>
              </a:rPr>
              <a:t>しかも、それは</a:t>
            </a:r>
            <a:r>
              <a:rPr lang="ja-JP" altLang="en-US" dirty="0" smtClean="0"/>
              <a:t>当年度</a:t>
            </a:r>
            <a:r>
              <a:rPr lang="ja-JP" altLang="en-US" dirty="0"/>
              <a:t>限りの措置であって、</a:t>
            </a:r>
            <a:r>
              <a:rPr lang="ja-JP" altLang="en-US" dirty="0">
                <a:solidFill>
                  <a:srgbClr val="FF0000"/>
                </a:solidFill>
              </a:rPr>
              <a:t>将来の償還財源を国が確保しているわけではない</a:t>
            </a:r>
            <a:r>
              <a:rPr lang="ja-JP" altLang="en-US" dirty="0"/>
              <a:t>から、本質的には、地方における将来世代の負担として先延ばしされているに過ぎない</a:t>
            </a:r>
            <a:r>
              <a:rPr lang="ja-JP" altLang="en-US" dirty="0" smtClean="0"/>
              <a:t>。</a:t>
            </a:r>
          </a:p>
          <a:p>
            <a:pPr algn="just">
              <a:lnSpc>
                <a:spcPct val="110000"/>
              </a:lnSpc>
              <a:spcBef>
                <a:spcPts val="0"/>
              </a:spcBef>
              <a:spcAft>
                <a:spcPts val="1800"/>
              </a:spcAft>
              <a:buFont typeface="Wingdings" panose="05000000000000000000" pitchFamily="2" charset="2"/>
              <a:buChar char="l"/>
            </a:pPr>
            <a:r>
              <a:rPr lang="ja-JP" altLang="en-US" dirty="0" smtClean="0"/>
              <a:t> この</a:t>
            </a:r>
            <a:r>
              <a:rPr lang="ja-JP" altLang="en-US" dirty="0"/>
              <a:t>臨時財政対策債を除外して自治体の実質的な債務を測ることに象徴されるように、</a:t>
            </a:r>
            <a:r>
              <a:rPr lang="ja-JP" altLang="en-US" dirty="0">
                <a:solidFill>
                  <a:srgbClr val="FF0000"/>
                </a:solidFill>
              </a:rPr>
              <a:t>地方財政健全化法の下でミクロ的に見た財政健全化は、マクロ的に見た財政健全化とは同一では</a:t>
            </a:r>
            <a:r>
              <a:rPr lang="ja-JP" altLang="en-US" dirty="0" smtClean="0">
                <a:solidFill>
                  <a:srgbClr val="FF0000"/>
                </a:solidFill>
              </a:rPr>
              <a:t>ない</a:t>
            </a:r>
            <a:endParaRPr lang="en-US" altLang="ja-JP" dirty="0" smtClean="0">
              <a:solidFill>
                <a:srgbClr val="FF0000"/>
              </a:solidFill>
            </a:endParaRPr>
          </a:p>
          <a:p>
            <a:pPr algn="just">
              <a:lnSpc>
                <a:spcPct val="110000"/>
              </a:lnSpc>
              <a:spcBef>
                <a:spcPts val="0"/>
              </a:spcBef>
              <a:spcAft>
                <a:spcPts val="1800"/>
              </a:spcAft>
              <a:buFont typeface="Wingdings" panose="05000000000000000000" pitchFamily="2" charset="2"/>
              <a:buChar char="l"/>
            </a:pPr>
            <a:r>
              <a:rPr lang="ja-JP" altLang="en-US" dirty="0" smtClean="0">
                <a:solidFill>
                  <a:srgbClr val="FF0000"/>
                </a:solidFill>
              </a:rPr>
              <a:t> 健全化</a:t>
            </a:r>
            <a:r>
              <a:rPr lang="ja-JP" altLang="en-US" dirty="0">
                <a:solidFill>
                  <a:srgbClr val="FF0000"/>
                </a:solidFill>
              </a:rPr>
              <a:t>判断比率で測られた個別自治体の財政状況を集計値で捉えても、地方財政の持続可能性が危ぶまれる状態に陥っているのか否かは明らかでは</a:t>
            </a:r>
            <a:r>
              <a:rPr lang="ja-JP" altLang="en-US" dirty="0" smtClean="0">
                <a:solidFill>
                  <a:srgbClr val="FF0000"/>
                </a:solidFill>
              </a:rPr>
              <a:t>ない</a:t>
            </a:r>
            <a:endParaRPr kumimoji="1" lang="ja-JP" altLang="en-US" dirty="0">
              <a:solidFill>
                <a:srgbClr val="FF0000"/>
              </a:solidFill>
            </a:endParaRPr>
          </a:p>
        </p:txBody>
      </p:sp>
      <p:sp>
        <p:nvSpPr>
          <p:cNvPr id="2" name="スライド番号プレースホルダー 1"/>
          <p:cNvSpPr>
            <a:spLocks noGrp="1"/>
          </p:cNvSpPr>
          <p:nvPr>
            <p:ph type="sldNum" sz="quarter" idx="12"/>
          </p:nvPr>
        </p:nvSpPr>
        <p:spPr/>
        <p:txBody>
          <a:bodyPr/>
          <a:lstStyle/>
          <a:p>
            <a:fld id="{E05FE397-F798-4080-A4B1-49B1CE1190C3}" type="slidenum">
              <a:rPr kumimoji="1" lang="ja-JP" altLang="en-US" smtClean="0"/>
              <a:t>59</a:t>
            </a:fld>
            <a:endParaRPr kumimoji="1" lang="ja-JP" altLang="en-US"/>
          </a:p>
        </p:txBody>
      </p:sp>
    </p:spTree>
    <p:extLst>
      <p:ext uri="{BB962C8B-B14F-4D97-AF65-F5344CB8AC3E}">
        <p14:creationId xmlns:p14="http://schemas.microsoft.com/office/powerpoint/2010/main" val="99751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01563" y="321921"/>
            <a:ext cx="2046514" cy="821079"/>
          </a:xfrm>
        </p:spPr>
        <p:txBody>
          <a:bodyPr>
            <a:normAutofit/>
          </a:bodyPr>
          <a:lstStyle/>
          <a:p>
            <a:r>
              <a:rPr kumimoji="1" lang="ja-JP" altLang="en-US" sz="3600" dirty="0" smtClean="0"/>
              <a:t>目次紹介</a:t>
            </a:r>
            <a:endParaRPr kumimoji="1" lang="ja-JP" altLang="en-US" sz="3600" dirty="0"/>
          </a:p>
        </p:txBody>
      </p:sp>
      <p:pic>
        <p:nvPicPr>
          <p:cNvPr id="4" name="図 3"/>
          <p:cNvPicPr>
            <a:picLocks noChangeAspect="1"/>
          </p:cNvPicPr>
          <p:nvPr/>
        </p:nvPicPr>
        <p:blipFill>
          <a:blip r:embed="rId2"/>
          <a:stretch>
            <a:fillRect/>
          </a:stretch>
        </p:blipFill>
        <p:spPr>
          <a:xfrm>
            <a:off x="84841" y="1452788"/>
            <a:ext cx="2947229" cy="4169229"/>
          </a:xfrm>
          <a:prstGeom prst="rect">
            <a:avLst/>
          </a:prstGeom>
        </p:spPr>
      </p:pic>
      <p:sp>
        <p:nvSpPr>
          <p:cNvPr id="5" name="正方形/長方形 4"/>
          <p:cNvSpPr/>
          <p:nvPr/>
        </p:nvSpPr>
        <p:spPr>
          <a:xfrm>
            <a:off x="3154334" y="732461"/>
            <a:ext cx="8482495" cy="5909310"/>
          </a:xfrm>
          <a:prstGeom prst="rect">
            <a:avLst/>
          </a:prstGeom>
        </p:spPr>
        <p:txBody>
          <a:bodyPr wrap="square">
            <a:spAutoFit/>
          </a:bodyPr>
          <a:lstStyle/>
          <a:p>
            <a:endParaRPr lang="ja-JP" altLang="en-US" dirty="0"/>
          </a:p>
          <a:p>
            <a:r>
              <a:rPr lang="ja-JP" altLang="en-US" dirty="0"/>
              <a:t>序　章　地方財政健全化法のガバナンス</a:t>
            </a:r>
            <a:r>
              <a:rPr lang="ja-JP" altLang="en-US" dirty="0" smtClean="0"/>
              <a:t>効果</a:t>
            </a:r>
            <a:endParaRPr lang="en-US" altLang="ja-JP" dirty="0" smtClean="0"/>
          </a:p>
          <a:p>
            <a:r>
              <a:rPr lang="ja-JP" altLang="en-US" dirty="0"/>
              <a:t/>
            </a:r>
            <a:br>
              <a:rPr lang="ja-JP" altLang="en-US" dirty="0"/>
            </a:br>
            <a:r>
              <a:rPr lang="ja-JP" altLang="en-US" dirty="0"/>
              <a:t>第１章　自治体財政に対する地方財政健全化法の役割：健全化判断比率とは？</a:t>
            </a:r>
            <a:br>
              <a:rPr lang="ja-JP" altLang="en-US" dirty="0"/>
            </a:br>
            <a:endParaRPr lang="en-US" altLang="ja-JP" dirty="0" smtClean="0"/>
          </a:p>
          <a:p>
            <a:r>
              <a:rPr lang="ja-JP" altLang="en-US" dirty="0" smtClean="0"/>
              <a:t>第２章</a:t>
            </a:r>
            <a:r>
              <a:rPr lang="ja-JP" altLang="en-US" dirty="0"/>
              <a:t>　</a:t>
            </a:r>
            <a:r>
              <a:rPr lang="ja-JP" altLang="en-US" dirty="0">
                <a:solidFill>
                  <a:srgbClr val="FF0000"/>
                </a:solidFill>
              </a:rPr>
              <a:t>実質公債費比率のガバナンス効果</a:t>
            </a:r>
            <a:r>
              <a:rPr lang="ja-JP" altLang="en-US" dirty="0"/>
              <a:t>：臨時財政対策債の償還財源先食いを解消できるのか？</a:t>
            </a:r>
            <a:br>
              <a:rPr lang="ja-JP" altLang="en-US" dirty="0"/>
            </a:br>
            <a:endParaRPr lang="en-US" altLang="ja-JP" dirty="0" smtClean="0"/>
          </a:p>
          <a:p>
            <a:r>
              <a:rPr lang="ja-JP" altLang="en-US" dirty="0" smtClean="0"/>
              <a:t>第３章</a:t>
            </a:r>
            <a:r>
              <a:rPr lang="ja-JP" altLang="en-US" dirty="0">
                <a:solidFill>
                  <a:srgbClr val="FF0000"/>
                </a:solidFill>
              </a:rPr>
              <a:t>　連結実質赤字比率のガバナンス効果</a:t>
            </a:r>
            <a:r>
              <a:rPr lang="ja-JP" altLang="en-US" dirty="0"/>
              <a:t>：公立病院特例債発行団体の病院事業における資金不足額を縮減できるのか？</a:t>
            </a:r>
            <a:br>
              <a:rPr lang="ja-JP" altLang="en-US" dirty="0"/>
            </a:br>
            <a:endParaRPr lang="en-US" altLang="ja-JP" dirty="0" smtClean="0"/>
          </a:p>
          <a:p>
            <a:r>
              <a:rPr lang="ja-JP" altLang="en-US" dirty="0" smtClean="0"/>
              <a:t>第４章</a:t>
            </a:r>
            <a:r>
              <a:rPr lang="ja-JP" altLang="en-US" dirty="0"/>
              <a:t>　</a:t>
            </a:r>
            <a:r>
              <a:rPr lang="ja-JP" altLang="en-US" dirty="0">
                <a:solidFill>
                  <a:srgbClr val="FF0000"/>
                </a:solidFill>
              </a:rPr>
              <a:t>将来負担比率のガバナンス効果</a:t>
            </a:r>
            <a:r>
              <a:rPr lang="ja-JP" altLang="en-US" dirty="0"/>
              <a:t>：土地開発公社問題の解決を促すことはできるのか？</a:t>
            </a:r>
            <a:br>
              <a:rPr lang="ja-JP" altLang="en-US" dirty="0"/>
            </a:br>
            <a:endParaRPr lang="en-US" altLang="ja-JP" dirty="0" smtClean="0"/>
          </a:p>
          <a:p>
            <a:r>
              <a:rPr lang="ja-JP" altLang="en-US" dirty="0" smtClean="0"/>
              <a:t>第５章</a:t>
            </a:r>
            <a:r>
              <a:rPr lang="ja-JP" altLang="en-US" dirty="0"/>
              <a:t>　</a:t>
            </a:r>
            <a:r>
              <a:rPr lang="ja-JP" altLang="en-US" dirty="0">
                <a:solidFill>
                  <a:srgbClr val="FF0000"/>
                </a:solidFill>
              </a:rPr>
              <a:t>実質赤字比率のガバナンス効果</a:t>
            </a:r>
            <a:r>
              <a:rPr lang="ja-JP" altLang="en-US" dirty="0"/>
              <a:t>：旧再建法の抜け穴はどこにあったのか？</a:t>
            </a:r>
            <a:br>
              <a:rPr lang="ja-JP" altLang="en-US" dirty="0"/>
            </a:br>
            <a:endParaRPr lang="en-US" altLang="ja-JP" dirty="0" smtClean="0"/>
          </a:p>
          <a:p>
            <a:r>
              <a:rPr lang="ja-JP" altLang="en-US" dirty="0" smtClean="0"/>
              <a:t>第６章</a:t>
            </a:r>
            <a:r>
              <a:rPr lang="ja-JP" altLang="en-US" dirty="0"/>
              <a:t>　地方財政健全化法に残された課題：現行法のルールに抜け穴はないのか？</a:t>
            </a:r>
            <a:br>
              <a:rPr lang="ja-JP" altLang="en-US" dirty="0"/>
            </a:br>
            <a:endParaRPr lang="en-US" altLang="ja-JP" dirty="0" smtClean="0"/>
          </a:p>
          <a:p>
            <a:r>
              <a:rPr lang="ja-JP" altLang="en-US" dirty="0" smtClean="0"/>
              <a:t>第７章</a:t>
            </a:r>
            <a:r>
              <a:rPr lang="ja-JP" altLang="en-US" dirty="0"/>
              <a:t>　</a:t>
            </a:r>
            <a:r>
              <a:rPr lang="ja-JP" altLang="en-US" dirty="0">
                <a:solidFill>
                  <a:srgbClr val="FF0000"/>
                </a:solidFill>
              </a:rPr>
              <a:t>マクロの地方財政健全化</a:t>
            </a:r>
            <a:r>
              <a:rPr lang="ja-JP" altLang="en-US" dirty="0"/>
              <a:t>に向けて：ミクロ合計額との乖離の意識づけと解消</a:t>
            </a:r>
            <a:r>
              <a:rPr lang="ja-JP" altLang="en-US" dirty="0" smtClean="0"/>
              <a:t>策</a:t>
            </a:r>
            <a:endParaRPr lang="en-US" altLang="ja-JP" dirty="0" smtClean="0"/>
          </a:p>
          <a:p>
            <a:r>
              <a:rPr lang="ja-JP" altLang="en-US" dirty="0"/>
              <a:t/>
            </a:r>
            <a:br>
              <a:rPr lang="ja-JP" altLang="en-US" dirty="0"/>
            </a:br>
            <a:r>
              <a:rPr lang="ja-JP" altLang="en-US" dirty="0"/>
              <a:t>終　章　さらなる地方財政健全化に向けたガバナンス制度改革 </a:t>
            </a:r>
          </a:p>
        </p:txBody>
      </p:sp>
    </p:spTree>
    <p:extLst>
      <p:ext uri="{BB962C8B-B14F-4D97-AF65-F5344CB8AC3E}">
        <p14:creationId xmlns:p14="http://schemas.microsoft.com/office/powerpoint/2010/main" val="746516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ja-JP" dirty="0"/>
              <a:t>重要な論点と事実</a:t>
            </a:r>
            <a:endParaRPr kumimoji="1" lang="ja-JP" altLang="en-US" dirty="0"/>
          </a:p>
        </p:txBody>
      </p:sp>
      <p:sp>
        <p:nvSpPr>
          <p:cNvPr id="3" name="コンテンツ プレースホルダー 2"/>
          <p:cNvSpPr>
            <a:spLocks noGrp="1"/>
          </p:cNvSpPr>
          <p:nvPr>
            <p:ph idx="1"/>
          </p:nvPr>
        </p:nvSpPr>
        <p:spPr/>
        <p:txBody>
          <a:bodyPr>
            <a:normAutofit/>
          </a:bodyPr>
          <a:lstStyle/>
          <a:p>
            <a:pPr algn="just">
              <a:spcAft>
                <a:spcPts val="1200"/>
              </a:spcAft>
              <a:buFont typeface="Wingdings" panose="05000000000000000000" pitchFamily="2" charset="2"/>
              <a:buChar char="l"/>
            </a:pPr>
            <a:r>
              <a:rPr lang="ja-JP" altLang="en-US" dirty="0" smtClean="0"/>
              <a:t> 第</a:t>
            </a:r>
            <a:r>
              <a:rPr lang="en-US" altLang="ja-JP" dirty="0" smtClean="0"/>
              <a:t>1</a:t>
            </a:r>
            <a:r>
              <a:rPr lang="ja-JP" altLang="en-US" dirty="0"/>
              <a:t>に、</a:t>
            </a:r>
            <a:r>
              <a:rPr lang="ja-JP" altLang="en-US" dirty="0">
                <a:solidFill>
                  <a:srgbClr val="FF0000"/>
                </a:solidFill>
              </a:rPr>
              <a:t>地方全体の債務をマクロ的に捉えることが</a:t>
            </a:r>
            <a:r>
              <a:rPr lang="ja-JP" altLang="en-US" dirty="0" smtClean="0">
                <a:solidFill>
                  <a:srgbClr val="FF0000"/>
                </a:solidFill>
              </a:rPr>
              <a:t>必要</a:t>
            </a:r>
            <a:r>
              <a:rPr lang="ja-JP" altLang="en-US" dirty="0" smtClean="0"/>
              <a:t>。</a:t>
            </a:r>
            <a:r>
              <a:rPr lang="ja-JP" altLang="en-US" dirty="0">
                <a:solidFill>
                  <a:srgbClr val="FF0000"/>
                </a:solidFill>
              </a:rPr>
              <a:t>マクロの地方債務と、個別自治体における地方財政健全化法上の地方債務</a:t>
            </a:r>
            <a:r>
              <a:rPr lang="en-US" altLang="ja-JP" dirty="0">
                <a:solidFill>
                  <a:srgbClr val="FF0000"/>
                </a:solidFill>
              </a:rPr>
              <a:t>(</a:t>
            </a:r>
            <a:r>
              <a:rPr lang="ja-JP" altLang="en-US" dirty="0">
                <a:solidFill>
                  <a:srgbClr val="FF0000"/>
                </a:solidFill>
              </a:rPr>
              <a:t>地方財政健全化法で問われるミクロ</a:t>
            </a:r>
            <a:r>
              <a:rPr lang="en-US" altLang="ja-JP" dirty="0">
                <a:solidFill>
                  <a:srgbClr val="FF0000"/>
                </a:solidFill>
              </a:rPr>
              <a:t>)</a:t>
            </a:r>
            <a:r>
              <a:rPr lang="ja-JP" altLang="en-US" dirty="0">
                <a:solidFill>
                  <a:srgbClr val="FF0000"/>
                </a:solidFill>
              </a:rPr>
              <a:t>の積み上げとの間には大きな乖離が生じており、その乖離幅は拡大傾向</a:t>
            </a:r>
            <a:r>
              <a:rPr lang="ja-JP" altLang="en-US" dirty="0"/>
              <a:t>を続けてきた</a:t>
            </a:r>
            <a:r>
              <a:rPr lang="ja-JP" altLang="en-US" dirty="0" smtClean="0"/>
              <a:t>。</a:t>
            </a:r>
            <a:endParaRPr lang="en-US" altLang="ja-JP" dirty="0" smtClean="0"/>
          </a:p>
          <a:p>
            <a:pPr algn="just">
              <a:spcAft>
                <a:spcPts val="1200"/>
              </a:spcAft>
              <a:buFont typeface="Wingdings" panose="05000000000000000000" pitchFamily="2" charset="2"/>
              <a:buChar char="l"/>
            </a:pPr>
            <a:r>
              <a:rPr lang="ja-JP" altLang="en-US" dirty="0" smtClean="0"/>
              <a:t> 第</a:t>
            </a:r>
            <a:r>
              <a:rPr lang="en-US" altLang="ja-JP" dirty="0" smtClean="0"/>
              <a:t>2</a:t>
            </a:r>
            <a:r>
              <a:rPr lang="ja-JP" altLang="en-US" dirty="0"/>
              <a:t>に、</a:t>
            </a:r>
            <a:r>
              <a:rPr lang="ja-JP" altLang="en-US" dirty="0">
                <a:solidFill>
                  <a:srgbClr val="FF0000"/>
                </a:solidFill>
              </a:rPr>
              <a:t>乖離の主因は「全地方債の元利償還金に対する将来の基準財政需要額への算入見込額</a:t>
            </a:r>
            <a:r>
              <a:rPr lang="ja-JP" altLang="en-US" dirty="0"/>
              <a:t>（以下では、全地方債に関する場合には、「基準財政需要額算入見込額」と簡略化して記述することにする）」にある。</a:t>
            </a:r>
            <a:r>
              <a:rPr lang="ja-JP" altLang="en-US" dirty="0">
                <a:solidFill>
                  <a:srgbClr val="FF0000"/>
                </a:solidFill>
              </a:rPr>
              <a:t>その過半を占める臨時財政対策債については、償還財源が確保されて</a:t>
            </a:r>
            <a:r>
              <a:rPr lang="ja-JP" altLang="en-US" dirty="0" smtClean="0">
                <a:solidFill>
                  <a:srgbClr val="FF0000"/>
                </a:solidFill>
              </a:rPr>
              <a:t>いない。</a:t>
            </a:r>
            <a:endParaRPr kumimoji="1" lang="ja-JP" altLang="en-US" dirty="0">
              <a:solidFill>
                <a:srgbClr val="FF0000"/>
              </a:solidFill>
            </a:endParaRPr>
          </a:p>
        </p:txBody>
      </p:sp>
      <p:sp>
        <p:nvSpPr>
          <p:cNvPr id="4" name="スライド番号プレースホルダー 3"/>
          <p:cNvSpPr>
            <a:spLocks noGrp="1"/>
          </p:cNvSpPr>
          <p:nvPr>
            <p:ph type="sldNum" sz="quarter" idx="12"/>
          </p:nvPr>
        </p:nvSpPr>
        <p:spPr/>
        <p:txBody>
          <a:bodyPr/>
          <a:lstStyle/>
          <a:p>
            <a:fld id="{E05FE397-F798-4080-A4B1-49B1CE1190C3}" type="slidenum">
              <a:rPr kumimoji="1" lang="ja-JP" altLang="en-US" smtClean="0"/>
              <a:t>60</a:t>
            </a:fld>
            <a:endParaRPr kumimoji="1" lang="ja-JP" altLang="en-US"/>
          </a:p>
        </p:txBody>
      </p:sp>
    </p:spTree>
    <p:extLst>
      <p:ext uri="{BB962C8B-B14F-4D97-AF65-F5344CB8AC3E}">
        <p14:creationId xmlns:p14="http://schemas.microsoft.com/office/powerpoint/2010/main" val="20701092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0518" y="1449844"/>
            <a:ext cx="10515600" cy="4351338"/>
          </a:xfrm>
        </p:spPr>
        <p:txBody>
          <a:bodyPr/>
          <a:lstStyle/>
          <a:p>
            <a:pPr algn="just">
              <a:spcAft>
                <a:spcPts val="1200"/>
              </a:spcAft>
              <a:buFont typeface="Wingdings" panose="05000000000000000000" pitchFamily="2" charset="2"/>
              <a:buChar char="l"/>
            </a:pPr>
            <a:r>
              <a:rPr lang="ja-JP" altLang="en-US" dirty="0" smtClean="0"/>
              <a:t> 第</a:t>
            </a:r>
            <a:r>
              <a:rPr lang="en-US" altLang="ja-JP" dirty="0" smtClean="0"/>
              <a:t>3</a:t>
            </a:r>
            <a:r>
              <a:rPr lang="ja-JP" altLang="en-US" dirty="0"/>
              <a:t>に、地方財政計画策定過程では毎年度必ず「地方財源不足額」が生じ、それを解消するために総務省と財務省の協議による「地方財政対策」を通じて、当該年度限りの財源手当てを行うことが毎年度繰り返して行われている</a:t>
            </a:r>
            <a:r>
              <a:rPr lang="ja-JP" altLang="en-US" dirty="0" smtClean="0"/>
              <a:t>。</a:t>
            </a:r>
            <a:endParaRPr lang="en-US" altLang="ja-JP" dirty="0" smtClean="0"/>
          </a:p>
          <a:p>
            <a:pPr algn="just">
              <a:spcAft>
                <a:spcPts val="1200"/>
              </a:spcAft>
              <a:buFont typeface="Wingdings" panose="05000000000000000000" pitchFamily="2" charset="2"/>
              <a:buChar char="l"/>
            </a:pPr>
            <a:r>
              <a:rPr lang="ja-JP" altLang="en-US" dirty="0" smtClean="0"/>
              <a:t> この</a:t>
            </a:r>
            <a:r>
              <a:rPr lang="ja-JP" altLang="en-US" dirty="0"/>
              <a:t>ような財源手当ての結果として、かつては、交付税及び譲与税配付金特別会計（以後、交付税特会と略記）の借入金残高が累増していった時期がある。現在は、それに代わる手段として</a:t>
            </a:r>
            <a:r>
              <a:rPr lang="en-US" altLang="ja-JP" dirty="0"/>
              <a:t>2001</a:t>
            </a:r>
            <a:r>
              <a:rPr lang="ja-JP" altLang="en-US" dirty="0"/>
              <a:t>年度から発行が始まった</a:t>
            </a:r>
            <a:r>
              <a:rPr lang="ja-JP" altLang="en-US" dirty="0">
                <a:solidFill>
                  <a:srgbClr val="FF0000"/>
                </a:solidFill>
              </a:rPr>
              <a:t>臨時財政対策債の残高がピーク時の交付税特会借入金残高を超えて膨張</a:t>
            </a:r>
            <a:r>
              <a:rPr lang="ja-JP" altLang="en-US" dirty="0"/>
              <a:t>している。</a:t>
            </a:r>
            <a:endParaRPr kumimoji="1" lang="ja-JP" altLang="en-US" dirty="0"/>
          </a:p>
        </p:txBody>
      </p:sp>
      <p:sp>
        <p:nvSpPr>
          <p:cNvPr id="2" name="スライド番号プレースホルダー 1"/>
          <p:cNvSpPr>
            <a:spLocks noGrp="1"/>
          </p:cNvSpPr>
          <p:nvPr>
            <p:ph type="sldNum" sz="quarter" idx="12"/>
          </p:nvPr>
        </p:nvSpPr>
        <p:spPr/>
        <p:txBody>
          <a:bodyPr/>
          <a:lstStyle/>
          <a:p>
            <a:fld id="{E05FE397-F798-4080-A4B1-49B1CE1190C3}" type="slidenum">
              <a:rPr kumimoji="1" lang="ja-JP" altLang="en-US" smtClean="0"/>
              <a:t>61</a:t>
            </a:fld>
            <a:endParaRPr kumimoji="1" lang="ja-JP" altLang="en-US"/>
          </a:p>
        </p:txBody>
      </p:sp>
    </p:spTree>
    <p:extLst>
      <p:ext uri="{BB962C8B-B14F-4D97-AF65-F5344CB8AC3E}">
        <p14:creationId xmlns:p14="http://schemas.microsoft.com/office/powerpoint/2010/main" val="32906500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27557"/>
            <a:ext cx="10515600" cy="1325563"/>
          </a:xfrm>
        </p:spPr>
        <p:txBody>
          <a:bodyPr>
            <a:normAutofit/>
          </a:bodyPr>
          <a:lstStyle/>
          <a:p>
            <a:pPr algn="ctr"/>
            <a:r>
              <a:rPr kumimoji="1" lang="ja-JP" altLang="en-US" sz="4000" dirty="0" smtClean="0"/>
              <a:t>「地方財政計画」制度のおさらい</a:t>
            </a:r>
            <a:endParaRPr kumimoji="1" lang="ja-JP" altLang="en-US" dirty="0"/>
          </a:p>
        </p:txBody>
      </p:sp>
    </p:spTree>
    <p:extLst>
      <p:ext uri="{BB962C8B-B14F-4D97-AF65-F5344CB8AC3E}">
        <p14:creationId xmlns:p14="http://schemas.microsoft.com/office/powerpoint/2010/main" val="6735341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959" y="124082"/>
            <a:ext cx="9086850"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5257800" y="4787900"/>
            <a:ext cx="170180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あえて</a:t>
            </a:r>
            <a:r>
              <a:rPr kumimoji="1" lang="en-US" altLang="ja-JP" dirty="0" smtClean="0"/>
              <a:t>H24</a:t>
            </a:r>
            <a:r>
              <a:rPr kumimoji="1" lang="ja-JP" altLang="en-US" dirty="0" smtClean="0"/>
              <a:t>年度</a:t>
            </a:r>
            <a:endParaRPr kumimoji="1" lang="ja-JP" altLang="en-US" dirty="0"/>
          </a:p>
        </p:txBody>
      </p:sp>
    </p:spTree>
    <p:extLst>
      <p:ext uri="{BB962C8B-B14F-4D97-AF65-F5344CB8AC3E}">
        <p14:creationId xmlns:p14="http://schemas.microsoft.com/office/powerpoint/2010/main" val="13514557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コンテンツ プレースホルダー 3"/>
          <p:cNvPicPr>
            <a:picLocks noChangeAspect="1"/>
          </p:cNvPicPr>
          <p:nvPr/>
        </p:nvPicPr>
        <p:blipFill>
          <a:blip r:embed="rId2"/>
          <a:stretch>
            <a:fillRect/>
          </a:stretch>
        </p:blipFill>
        <p:spPr>
          <a:xfrm>
            <a:off x="1219202" y="83910"/>
            <a:ext cx="9468582" cy="6598048"/>
          </a:xfrm>
          <a:prstGeom prst="rect">
            <a:avLst/>
          </a:prstGeom>
        </p:spPr>
      </p:pic>
    </p:spTree>
    <p:extLst>
      <p:ext uri="{BB962C8B-B14F-4D97-AF65-F5344CB8AC3E}">
        <p14:creationId xmlns:p14="http://schemas.microsoft.com/office/powerpoint/2010/main" val="18767040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183438" y="0"/>
            <a:ext cx="9825124" cy="6858000"/>
          </a:xfrm>
          <a:prstGeom prst="rect">
            <a:avLst/>
          </a:prstGeom>
        </p:spPr>
      </p:pic>
    </p:spTree>
    <p:extLst>
      <p:ext uri="{BB962C8B-B14F-4D97-AF65-F5344CB8AC3E}">
        <p14:creationId xmlns:p14="http://schemas.microsoft.com/office/powerpoint/2010/main" val="13063883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構成</a:t>
            </a:r>
            <a:endParaRPr kumimoji="1" lang="ja-JP" altLang="en-US" dirty="0"/>
          </a:p>
        </p:txBody>
      </p:sp>
      <p:sp>
        <p:nvSpPr>
          <p:cNvPr id="3" name="コンテンツ プレースホルダー 2"/>
          <p:cNvSpPr>
            <a:spLocks noGrp="1"/>
          </p:cNvSpPr>
          <p:nvPr>
            <p:ph idx="1"/>
          </p:nvPr>
        </p:nvSpPr>
        <p:spPr>
          <a:xfrm>
            <a:off x="838200" y="1440643"/>
            <a:ext cx="10998896" cy="4920342"/>
          </a:xfrm>
        </p:spPr>
        <p:txBody>
          <a:bodyPr>
            <a:normAutofit lnSpcReduction="10000"/>
          </a:bodyPr>
          <a:lstStyle/>
          <a:p>
            <a:pPr algn="just">
              <a:spcAft>
                <a:spcPts val="600"/>
              </a:spcAft>
              <a:buFont typeface="Wingdings" panose="05000000000000000000" pitchFamily="2" charset="2"/>
              <a:buChar char="l"/>
            </a:pPr>
            <a:r>
              <a:rPr lang="ja-JP" altLang="en-US" dirty="0" smtClean="0"/>
              <a:t> 第１節</a:t>
            </a:r>
            <a:r>
              <a:rPr lang="ja-JP" altLang="en-US" dirty="0"/>
              <a:t>では、ミクロの地方債務とマクロの地方債務の乖離の実態を明らか</a:t>
            </a:r>
            <a:r>
              <a:rPr lang="ja-JP" altLang="en-US" dirty="0" smtClean="0"/>
              <a:t>にする。</a:t>
            </a:r>
            <a:endParaRPr lang="ja-JP" altLang="en-US" dirty="0"/>
          </a:p>
          <a:p>
            <a:pPr algn="just">
              <a:spcAft>
                <a:spcPts val="600"/>
              </a:spcAft>
              <a:buFont typeface="Wingdings" panose="05000000000000000000" pitchFamily="2" charset="2"/>
              <a:buChar char="l"/>
            </a:pPr>
            <a:r>
              <a:rPr lang="ja-JP" altLang="en-US" dirty="0" smtClean="0"/>
              <a:t> 第２節</a:t>
            </a:r>
            <a:r>
              <a:rPr lang="ja-JP" altLang="en-US" dirty="0"/>
              <a:t>では、地方財政計画策定過程で生ずる「地方財源不足額」が本質的には解消されていないこと、問題が臨時財政対策債に集約されることを述べる。地方債務に関するマクロとミクロ合計の乖離のうち、臨時財政対策債償還費に焦点を当て、推定の方法論を示したうえで、</a:t>
            </a:r>
            <a:r>
              <a:rPr lang="ja-JP" altLang="en-US" dirty="0">
                <a:solidFill>
                  <a:srgbClr val="FF0000"/>
                </a:solidFill>
              </a:rPr>
              <a:t>今後の償還費に対する基準財政需要額見込額を初めて明らかに</a:t>
            </a:r>
            <a:r>
              <a:rPr lang="ja-JP" altLang="en-US" dirty="0"/>
              <a:t>する</a:t>
            </a:r>
            <a:r>
              <a:rPr lang="ja-JP" altLang="en-US" dirty="0" smtClean="0"/>
              <a:t>。</a:t>
            </a:r>
            <a:endParaRPr lang="en-US" altLang="ja-JP" dirty="0" smtClean="0"/>
          </a:p>
          <a:p>
            <a:pPr algn="just">
              <a:spcAft>
                <a:spcPts val="600"/>
              </a:spcAft>
              <a:buFont typeface="Wingdings" panose="05000000000000000000" pitchFamily="2" charset="2"/>
              <a:buChar char="l"/>
            </a:pPr>
            <a:r>
              <a:rPr lang="ja-JP" altLang="en-US" dirty="0" smtClean="0"/>
              <a:t> 第３節</a:t>
            </a:r>
            <a:r>
              <a:rPr lang="ja-JP" altLang="en-US" dirty="0"/>
              <a:t>では、ミクロの財政健全化インセンティブをマクロの財政健全化に直結させるように、</a:t>
            </a:r>
            <a:r>
              <a:rPr lang="ja-JP" altLang="en-US" dirty="0">
                <a:solidFill>
                  <a:srgbClr val="FF0000"/>
                </a:solidFill>
              </a:rPr>
              <a:t>臨時財政対策債に由来するマクロとミクロ合計の乖離を解消させる具体的な方策を提示</a:t>
            </a:r>
            <a:r>
              <a:rPr lang="ja-JP" altLang="en-US" dirty="0"/>
              <a:t>する。具体的には、現状では帰属が明確ではない債務を個別自治体に分担させる</a:t>
            </a:r>
            <a:r>
              <a:rPr lang="en-US" altLang="ja-JP" dirty="0"/>
              <a:t>3</a:t>
            </a:r>
            <a:r>
              <a:rPr lang="ja-JP" altLang="en-US" dirty="0" err="1"/>
              <a:t>つの</a:t>
            </a:r>
            <a:r>
              <a:rPr lang="ja-JP" altLang="en-US" dirty="0"/>
              <a:t>方法を示し、そのシミュレーション結果を都道府県と市町村に分けて提示する</a:t>
            </a:r>
            <a:r>
              <a:rPr lang="ja-JP" altLang="en-US" dirty="0" smtClean="0"/>
              <a:t>。 </a:t>
            </a:r>
            <a:endParaRPr kumimoji="1" lang="ja-JP" altLang="en-US" dirty="0"/>
          </a:p>
        </p:txBody>
      </p:sp>
      <p:sp>
        <p:nvSpPr>
          <p:cNvPr id="4" name="スライド番号プレースホルダー 3"/>
          <p:cNvSpPr>
            <a:spLocks noGrp="1"/>
          </p:cNvSpPr>
          <p:nvPr>
            <p:ph type="sldNum" sz="quarter" idx="12"/>
          </p:nvPr>
        </p:nvSpPr>
        <p:spPr/>
        <p:txBody>
          <a:bodyPr/>
          <a:lstStyle/>
          <a:p>
            <a:fld id="{E05FE397-F798-4080-A4B1-49B1CE1190C3}" type="slidenum">
              <a:rPr kumimoji="1" lang="ja-JP" altLang="en-US" smtClean="0"/>
              <a:t>66</a:t>
            </a:fld>
            <a:endParaRPr kumimoji="1" lang="ja-JP" altLang="en-US"/>
          </a:p>
        </p:txBody>
      </p:sp>
    </p:spTree>
    <p:extLst>
      <p:ext uri="{BB962C8B-B14F-4D97-AF65-F5344CB8AC3E}">
        <p14:creationId xmlns:p14="http://schemas.microsoft.com/office/powerpoint/2010/main" val="13930065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600" dirty="0"/>
              <a:t>1. </a:t>
            </a:r>
            <a:r>
              <a:rPr lang="ja-JP" altLang="en-US" sz="3600" dirty="0"/>
              <a:t>ミクロの地方債務とマクロの地方債務の乖離の実態</a:t>
            </a:r>
            <a:br>
              <a:rPr lang="ja-JP" altLang="en-US" sz="3600" dirty="0"/>
            </a:br>
            <a:r>
              <a:rPr lang="en-US" altLang="ja-JP" sz="3600" dirty="0"/>
              <a:t>1.1 </a:t>
            </a:r>
            <a:r>
              <a:rPr lang="ja-JP" altLang="en-US" sz="3600" dirty="0"/>
              <a:t>地方財政全体の借入金残高の</a:t>
            </a:r>
            <a:r>
              <a:rPr lang="ja-JP" altLang="en-US" sz="3600" dirty="0" smtClean="0"/>
              <a:t>状況</a:t>
            </a:r>
            <a:endParaRPr kumimoji="1" lang="ja-JP" altLang="en-US" dirty="0"/>
          </a:p>
        </p:txBody>
      </p:sp>
      <p:sp>
        <p:nvSpPr>
          <p:cNvPr id="3" name="スライド番号プレースホルダー 2"/>
          <p:cNvSpPr>
            <a:spLocks noGrp="1"/>
          </p:cNvSpPr>
          <p:nvPr>
            <p:ph type="sldNum" sz="quarter" idx="12"/>
          </p:nvPr>
        </p:nvSpPr>
        <p:spPr/>
        <p:txBody>
          <a:bodyPr/>
          <a:lstStyle/>
          <a:p>
            <a:fld id="{E05FE397-F798-4080-A4B1-49B1CE1190C3}" type="slidenum">
              <a:rPr kumimoji="1" lang="ja-JP" altLang="en-US" smtClean="0"/>
              <a:t>67</a:t>
            </a:fld>
            <a:endParaRPr kumimoji="1" lang="ja-JP" altLang="en-US"/>
          </a:p>
        </p:txBody>
      </p:sp>
      <p:pic>
        <p:nvPicPr>
          <p:cNvPr id="4" name="図 3"/>
          <p:cNvPicPr>
            <a:picLocks noChangeAspect="1"/>
          </p:cNvPicPr>
          <p:nvPr/>
        </p:nvPicPr>
        <p:blipFill>
          <a:blip r:embed="rId2"/>
          <a:stretch>
            <a:fillRect/>
          </a:stretch>
        </p:blipFill>
        <p:spPr>
          <a:xfrm>
            <a:off x="2581819" y="1531217"/>
            <a:ext cx="7959181" cy="5007695"/>
          </a:xfrm>
          <a:prstGeom prst="rect">
            <a:avLst/>
          </a:prstGeom>
        </p:spPr>
      </p:pic>
    </p:spTree>
    <p:extLst>
      <p:ext uri="{BB962C8B-B14F-4D97-AF65-F5344CB8AC3E}">
        <p14:creationId xmlns:p14="http://schemas.microsoft.com/office/powerpoint/2010/main" val="40654291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00062"/>
            <a:ext cx="10515600" cy="1325563"/>
          </a:xfrm>
        </p:spPr>
        <p:txBody>
          <a:bodyPr>
            <a:noAutofit/>
          </a:bodyPr>
          <a:lstStyle/>
          <a:p>
            <a:r>
              <a:rPr lang="en-US" altLang="ja-JP" sz="3200" b="1" dirty="0"/>
              <a:t>1.2 </a:t>
            </a:r>
            <a:r>
              <a:rPr lang="ja-JP" altLang="ja-JP" sz="3200" b="1" dirty="0"/>
              <a:t>乖離を生み出す「地方債元利償還金に対する基準財政需要額算入見込額」</a:t>
            </a:r>
            <a:br>
              <a:rPr lang="ja-JP" altLang="ja-JP" sz="3200" b="1" dirty="0"/>
            </a:br>
            <a:endParaRPr kumimoji="1" lang="ja-JP" altLang="en-US" sz="3200" dirty="0"/>
          </a:p>
        </p:txBody>
      </p:sp>
      <p:sp>
        <p:nvSpPr>
          <p:cNvPr id="4" name="正方形/長方形 3"/>
          <p:cNvSpPr/>
          <p:nvPr/>
        </p:nvSpPr>
        <p:spPr>
          <a:xfrm>
            <a:off x="1317169" y="2432992"/>
            <a:ext cx="9339945" cy="1384995"/>
          </a:xfrm>
          <a:prstGeom prst="rect">
            <a:avLst/>
          </a:prstGeom>
        </p:spPr>
        <p:txBody>
          <a:bodyPr wrap="square">
            <a:spAutoFit/>
          </a:bodyPr>
          <a:lstStyle/>
          <a:p>
            <a:pPr marL="457200" indent="-457200">
              <a:buFont typeface="Wingdings" panose="05000000000000000000" pitchFamily="2" charset="2"/>
              <a:buChar char="l"/>
            </a:pPr>
            <a:r>
              <a:rPr lang="ja-JP" altLang="ja-JP" sz="2800" dirty="0" smtClean="0">
                <a:latin typeface="AR P丸ゴシック体E" panose="020F0900000000000000" pitchFamily="50" charset="-128"/>
                <a:ea typeface="AR P丸ゴシック体E" panose="020F0900000000000000" pitchFamily="50" charset="-128"/>
                <a:cs typeface="Times New Roman" panose="02020603050405020304" pitchFamily="18" charset="0"/>
              </a:rPr>
              <a:t>地方財政健全化法の下で将来負担比率算定プロセスにおけるミクロの債務残高集計時は「基準財政需要額算入見込額」を控除</a:t>
            </a:r>
            <a:r>
              <a:rPr lang="ja-JP" altLang="en-US" sz="2800" dirty="0" smtClean="0">
                <a:latin typeface="AR P丸ゴシック体E" panose="020F0900000000000000" pitchFamily="50" charset="-128"/>
                <a:ea typeface="AR P丸ゴシック体E" panose="020F0900000000000000" pitchFamily="50" charset="-128"/>
                <a:cs typeface="Times New Roman" panose="02020603050405020304" pitchFamily="18" charset="0"/>
              </a:rPr>
              <a:t>している</a:t>
            </a:r>
            <a:endParaRPr lang="ja-JP" altLang="en-US" sz="2800" dirty="0">
              <a:latin typeface="AR P丸ゴシック体E" panose="020F0900000000000000" pitchFamily="50" charset="-128"/>
              <a:ea typeface="AR P丸ゴシック体E" panose="020F0900000000000000" pitchFamily="50" charset="-128"/>
            </a:endParaRPr>
          </a:p>
        </p:txBody>
      </p:sp>
      <p:sp>
        <p:nvSpPr>
          <p:cNvPr id="5" name="正方形/長方形 4"/>
          <p:cNvSpPr/>
          <p:nvPr/>
        </p:nvSpPr>
        <p:spPr>
          <a:xfrm>
            <a:off x="1333498" y="4123070"/>
            <a:ext cx="9307286" cy="954107"/>
          </a:xfrm>
          <a:prstGeom prst="rect">
            <a:avLst/>
          </a:prstGeom>
        </p:spPr>
        <p:txBody>
          <a:bodyPr wrap="square">
            <a:spAutoFit/>
          </a:bodyPr>
          <a:lstStyle/>
          <a:p>
            <a:r>
              <a:rPr lang="ja-JP" altLang="en-US" sz="2800" dirty="0" smtClean="0">
                <a:latin typeface="AR P丸ゴシック体E" panose="020F0900000000000000" pitchFamily="50" charset="-128"/>
                <a:ea typeface="AR P丸ゴシック体E" panose="020F0900000000000000" pitchFamily="50" charset="-128"/>
                <a:cs typeface="Times New Roman" panose="02020603050405020304" pitchFamily="18" charset="0"/>
              </a:rPr>
              <a:t>＝＞ </a:t>
            </a:r>
            <a:r>
              <a:rPr lang="ja-JP" altLang="ja-JP" sz="2800" dirty="0" smtClean="0">
                <a:latin typeface="AR P丸ゴシック体E" panose="020F0900000000000000" pitchFamily="50" charset="-128"/>
                <a:ea typeface="AR P丸ゴシック体E" panose="020F0900000000000000" pitchFamily="50" charset="-128"/>
                <a:cs typeface="Times New Roman" panose="02020603050405020304" pitchFamily="18" charset="0"/>
              </a:rPr>
              <a:t>マクロ</a:t>
            </a:r>
            <a:r>
              <a:rPr lang="ja-JP" altLang="ja-JP" sz="2800" dirty="0">
                <a:latin typeface="AR P丸ゴシック体E" panose="020F0900000000000000" pitchFamily="50" charset="-128"/>
                <a:ea typeface="AR P丸ゴシック体E" panose="020F0900000000000000" pitchFamily="50" charset="-128"/>
                <a:cs typeface="Times New Roman" panose="02020603050405020304" pitchFamily="18" charset="0"/>
              </a:rPr>
              <a:t>の債務残高と地方財政健全化法の下でのミクロの債務残高合計値とは一致しない。</a:t>
            </a:r>
            <a:endParaRPr lang="ja-JP" altLang="en-US" sz="2800" dirty="0">
              <a:latin typeface="AR P丸ゴシック体E" panose="020F0900000000000000" pitchFamily="50" charset="-128"/>
              <a:ea typeface="AR P丸ゴシック体E" panose="020F0900000000000000" pitchFamily="50" charset="-128"/>
            </a:endParaRPr>
          </a:p>
        </p:txBody>
      </p:sp>
      <p:sp>
        <p:nvSpPr>
          <p:cNvPr id="3" name="スライド番号プレースホルダー 2"/>
          <p:cNvSpPr>
            <a:spLocks noGrp="1"/>
          </p:cNvSpPr>
          <p:nvPr>
            <p:ph type="sldNum" sz="quarter" idx="12"/>
          </p:nvPr>
        </p:nvSpPr>
        <p:spPr/>
        <p:txBody>
          <a:bodyPr/>
          <a:lstStyle/>
          <a:p>
            <a:fld id="{E05FE397-F798-4080-A4B1-49B1CE1190C3}" type="slidenum">
              <a:rPr kumimoji="1" lang="ja-JP" altLang="en-US" smtClean="0"/>
              <a:t>68</a:t>
            </a:fld>
            <a:endParaRPr kumimoji="1" lang="ja-JP" altLang="en-US"/>
          </a:p>
        </p:txBody>
      </p:sp>
    </p:spTree>
    <p:extLst>
      <p:ext uri="{BB962C8B-B14F-4D97-AF65-F5344CB8AC3E}">
        <p14:creationId xmlns:p14="http://schemas.microsoft.com/office/powerpoint/2010/main" val="11720609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05FE397-F798-4080-A4B1-49B1CE1190C3}" type="slidenum">
              <a:rPr kumimoji="1" lang="ja-JP" altLang="en-US" smtClean="0"/>
              <a:t>69</a:t>
            </a:fld>
            <a:endParaRPr kumimoji="1" lang="ja-JP" altLang="en-US"/>
          </a:p>
        </p:txBody>
      </p:sp>
      <p:pic>
        <p:nvPicPr>
          <p:cNvPr id="3" name="図 2"/>
          <p:cNvPicPr>
            <a:picLocks noChangeAspect="1"/>
          </p:cNvPicPr>
          <p:nvPr/>
        </p:nvPicPr>
        <p:blipFill>
          <a:blip r:embed="rId2"/>
          <a:stretch>
            <a:fillRect/>
          </a:stretch>
        </p:blipFill>
        <p:spPr>
          <a:xfrm>
            <a:off x="1629119" y="694199"/>
            <a:ext cx="8933762" cy="5469601"/>
          </a:xfrm>
          <a:prstGeom prst="rect">
            <a:avLst/>
          </a:prstGeom>
        </p:spPr>
      </p:pic>
    </p:spTree>
    <p:extLst>
      <p:ext uri="{BB962C8B-B14F-4D97-AF65-F5344CB8AC3E}">
        <p14:creationId xmlns:p14="http://schemas.microsoft.com/office/powerpoint/2010/main" val="529723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smtClean="0"/>
              <a:t>本日の流れ</a:t>
            </a:r>
            <a:endParaRPr kumimoji="1" lang="ja-JP" altLang="en-US" dirty="0"/>
          </a:p>
        </p:txBody>
      </p:sp>
      <p:sp>
        <p:nvSpPr>
          <p:cNvPr id="3" name="コンテンツ プレースホルダー 2"/>
          <p:cNvSpPr>
            <a:spLocks noGrp="1"/>
          </p:cNvSpPr>
          <p:nvPr>
            <p:ph idx="1"/>
          </p:nvPr>
        </p:nvSpPr>
        <p:spPr>
          <a:xfrm>
            <a:off x="974124" y="1586666"/>
            <a:ext cx="10515600" cy="5072743"/>
          </a:xfrm>
        </p:spPr>
        <p:txBody>
          <a:bodyPr>
            <a:noAutofit/>
          </a:bodyPr>
          <a:lstStyle/>
          <a:p>
            <a:pPr marL="514350" indent="-514350">
              <a:buFont typeface="+mj-lt"/>
              <a:buAutoNum type="arabicPeriod"/>
            </a:pPr>
            <a:r>
              <a:rPr kumimoji="1" lang="ja-JP" altLang="en-US" sz="3200" dirty="0" smtClean="0"/>
              <a:t>地方財政健全化法のポイント</a:t>
            </a:r>
            <a:endParaRPr kumimoji="1" lang="en-US" altLang="ja-JP" sz="3200" dirty="0" smtClean="0"/>
          </a:p>
          <a:p>
            <a:pPr marL="514350" indent="-514350">
              <a:buFont typeface="+mj-lt"/>
              <a:buAutoNum type="arabicPeriod"/>
            </a:pPr>
            <a:r>
              <a:rPr lang="ja-JP" altLang="en-US" sz="3200" dirty="0" smtClean="0"/>
              <a:t>地方財政健全化判断指標（</a:t>
            </a:r>
            <a:r>
              <a:rPr lang="en-US" altLang="ja-JP" sz="3200" dirty="0" smtClean="0"/>
              <a:t>4</a:t>
            </a:r>
            <a:r>
              <a:rPr lang="ja-JP" altLang="en-US" sz="3200" dirty="0" smtClean="0"/>
              <a:t>指標）の中身</a:t>
            </a:r>
            <a:endParaRPr lang="en-US" altLang="ja-JP" sz="3200" dirty="0" smtClean="0"/>
          </a:p>
          <a:p>
            <a:pPr marL="514350" indent="-514350">
              <a:buFont typeface="+mj-lt"/>
              <a:buAutoNum type="arabicPeriod"/>
            </a:pPr>
            <a:r>
              <a:rPr lang="ja-JP" altLang="en-US" sz="3200" dirty="0"/>
              <a:t>寄り道：基金の議論の整理</a:t>
            </a:r>
            <a:endParaRPr lang="en-US" altLang="ja-JP" sz="3200" dirty="0" smtClean="0"/>
          </a:p>
          <a:p>
            <a:pPr marL="514350" indent="-514350">
              <a:buFont typeface="+mj-lt"/>
              <a:buAutoNum type="arabicPeriod"/>
            </a:pPr>
            <a:r>
              <a:rPr lang="ja-JP" altLang="en-US" sz="3200" dirty="0" smtClean="0"/>
              <a:t>分析</a:t>
            </a:r>
            <a:r>
              <a:rPr lang="ja-JP" altLang="en-US" sz="3200" dirty="0"/>
              <a:t>紹介</a:t>
            </a:r>
            <a:r>
              <a:rPr lang="ja-JP" altLang="en-US" sz="3200" dirty="0" smtClean="0"/>
              <a:t>：</a:t>
            </a:r>
            <a:r>
              <a:rPr lang="ja-JP" altLang="en-US" sz="3200" dirty="0"/>
              <a:t>実質赤字</a:t>
            </a:r>
            <a:r>
              <a:rPr lang="ja-JP" altLang="en-US" sz="3200" dirty="0" smtClean="0"/>
              <a:t>比率のガバナンス効果：ガバナンス欠如による夕張市破綻－</a:t>
            </a:r>
            <a:endParaRPr lang="en-US" altLang="ja-JP" sz="3200" dirty="0" smtClean="0"/>
          </a:p>
          <a:p>
            <a:pPr marL="514350" indent="-514350">
              <a:buFont typeface="+mj-lt"/>
              <a:buAutoNum type="arabicPeriod"/>
            </a:pPr>
            <a:r>
              <a:rPr lang="ja-JP" altLang="en-US" sz="3200" dirty="0" smtClean="0"/>
              <a:t>地方</a:t>
            </a:r>
            <a:r>
              <a:rPr lang="ja-JP" altLang="en-US" sz="3200" dirty="0"/>
              <a:t>財政健全化法に残された課題：地方財政健全化法に残された</a:t>
            </a:r>
            <a:r>
              <a:rPr lang="ja-JP" altLang="en-US" sz="3200" dirty="0" smtClean="0"/>
              <a:t>課題：改正されたルールに、いまだ抜け穴は残っていない</a:t>
            </a:r>
            <a:r>
              <a:rPr lang="ja-JP" altLang="en-US" sz="3200" dirty="0"/>
              <a:t>のか</a:t>
            </a:r>
            <a:r>
              <a:rPr lang="en-US" altLang="ja-JP" sz="3200" dirty="0"/>
              <a:t>?</a:t>
            </a:r>
            <a:endParaRPr lang="en-US" altLang="ja-JP" sz="3200" dirty="0" smtClean="0"/>
          </a:p>
          <a:p>
            <a:pPr marL="514350" indent="-514350">
              <a:buFont typeface="+mj-lt"/>
              <a:buAutoNum type="arabicPeriod"/>
            </a:pPr>
            <a:r>
              <a:rPr lang="ja-JP" altLang="en-US" sz="3200" dirty="0"/>
              <a:t>マクロの地方財政健全化に</a:t>
            </a:r>
            <a:r>
              <a:rPr lang="ja-JP" altLang="en-US" sz="3200" dirty="0" smtClean="0"/>
              <a:t>向けて</a:t>
            </a:r>
            <a:endParaRPr lang="ja-JP" altLang="en-US" sz="3200" dirty="0"/>
          </a:p>
        </p:txBody>
      </p:sp>
    </p:spTree>
    <p:extLst>
      <p:ext uri="{BB962C8B-B14F-4D97-AF65-F5344CB8AC3E}">
        <p14:creationId xmlns:p14="http://schemas.microsoft.com/office/powerpoint/2010/main" val="8987999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5674" y="0"/>
            <a:ext cx="10515600" cy="1325563"/>
          </a:xfrm>
        </p:spPr>
        <p:txBody>
          <a:bodyPr>
            <a:noAutofit/>
          </a:bodyPr>
          <a:lstStyle/>
          <a:p>
            <a:pPr algn="just"/>
            <a:r>
              <a:rPr lang="ja-JP" altLang="ja-JP" sz="2400" dirty="0"/>
              <a:t>地方財政健全化法の下でのミクロ合計額とマクロの乖離の乖離を生み出す根幹にある、各自治体における「基準財政需要額算入見込額」の集計値の推移</a:t>
            </a:r>
            <a:endParaRPr kumimoji="1" lang="ja-JP" altLang="en-US" sz="2400" dirty="0"/>
          </a:p>
        </p:txBody>
      </p:sp>
      <p:sp>
        <p:nvSpPr>
          <p:cNvPr id="3" name="テキスト ボックス 2"/>
          <p:cNvSpPr txBox="1"/>
          <p:nvPr/>
        </p:nvSpPr>
        <p:spPr>
          <a:xfrm>
            <a:off x="3519814" y="1540701"/>
            <a:ext cx="4183693" cy="400110"/>
          </a:xfrm>
          <a:prstGeom prst="rect">
            <a:avLst/>
          </a:prstGeom>
          <a:noFill/>
        </p:spPr>
        <p:txBody>
          <a:bodyPr wrap="square" rtlCol="0">
            <a:spAutoFit/>
          </a:bodyPr>
          <a:lstStyle/>
          <a:p>
            <a:r>
              <a:rPr lang="zh-TW" altLang="en-US" sz="2000" dirty="0">
                <a:latin typeface="ＭＳ Ｐゴシック" panose="020B0600070205080204" pitchFamily="50" charset="-128"/>
                <a:ea typeface="ＭＳ Ｐゴシック" panose="020B0600070205080204" pitchFamily="50" charset="-128"/>
              </a:rPr>
              <a:t>図</a:t>
            </a:r>
            <a:r>
              <a:rPr lang="en-US" altLang="zh-TW" sz="2000" dirty="0">
                <a:latin typeface="ＭＳ Ｐゴシック" panose="020B0600070205080204" pitchFamily="50" charset="-128"/>
                <a:ea typeface="ＭＳ Ｐゴシック" panose="020B0600070205080204" pitchFamily="50" charset="-128"/>
              </a:rPr>
              <a:t>7-3</a:t>
            </a:r>
            <a:r>
              <a:rPr lang="zh-TW" altLang="en-US" sz="2000" dirty="0">
                <a:latin typeface="ＭＳ Ｐゴシック" panose="020B0600070205080204" pitchFamily="50" charset="-128"/>
                <a:ea typeface="ＭＳ Ｐゴシック" panose="020B0600070205080204" pitchFamily="50" charset="-128"/>
              </a:rPr>
              <a:t>　基準財政需要額算入見込額</a:t>
            </a:r>
            <a:endParaRPr kumimoji="1" lang="ja-JP" altLang="en-US" sz="2000"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12"/>
          </p:nvPr>
        </p:nvSpPr>
        <p:spPr/>
        <p:txBody>
          <a:bodyPr/>
          <a:lstStyle/>
          <a:p>
            <a:fld id="{E05FE397-F798-4080-A4B1-49B1CE1190C3}" type="slidenum">
              <a:rPr kumimoji="1" lang="ja-JP" altLang="en-US" smtClean="0"/>
              <a:t>70</a:t>
            </a:fld>
            <a:endParaRPr kumimoji="1" lang="ja-JP" altLang="en-US"/>
          </a:p>
        </p:txBody>
      </p:sp>
      <p:pic>
        <p:nvPicPr>
          <p:cNvPr id="6" name="図 5"/>
          <p:cNvPicPr>
            <a:picLocks noChangeAspect="1"/>
          </p:cNvPicPr>
          <p:nvPr/>
        </p:nvPicPr>
        <p:blipFill>
          <a:blip r:embed="rId2"/>
          <a:stretch>
            <a:fillRect/>
          </a:stretch>
        </p:blipFill>
        <p:spPr>
          <a:xfrm>
            <a:off x="1692733" y="959234"/>
            <a:ext cx="8781482" cy="5813041"/>
          </a:xfrm>
          <a:prstGeom prst="rect">
            <a:avLst/>
          </a:prstGeom>
        </p:spPr>
      </p:pic>
    </p:spTree>
    <p:extLst>
      <p:ext uri="{BB962C8B-B14F-4D97-AF65-F5344CB8AC3E}">
        <p14:creationId xmlns:p14="http://schemas.microsoft.com/office/powerpoint/2010/main" val="21239811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640139" y="0"/>
            <a:ext cx="10911722" cy="6858000"/>
          </a:xfrm>
          <a:prstGeom prst="rect">
            <a:avLst/>
          </a:prstGeom>
        </p:spPr>
      </p:pic>
    </p:spTree>
    <p:extLst>
      <p:ext uri="{BB962C8B-B14F-4D97-AF65-F5344CB8AC3E}">
        <p14:creationId xmlns:p14="http://schemas.microsoft.com/office/powerpoint/2010/main" val="290719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173582" y="0"/>
            <a:ext cx="11844836" cy="6858000"/>
          </a:xfrm>
          <a:prstGeom prst="rect">
            <a:avLst/>
          </a:prstGeom>
        </p:spPr>
      </p:pic>
    </p:spTree>
    <p:extLst>
      <p:ext uri="{BB962C8B-B14F-4D97-AF65-F5344CB8AC3E}">
        <p14:creationId xmlns:p14="http://schemas.microsoft.com/office/powerpoint/2010/main" val="4956982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258587" y="0"/>
            <a:ext cx="11674825" cy="6858000"/>
          </a:xfrm>
          <a:prstGeom prst="rect">
            <a:avLst/>
          </a:prstGeom>
        </p:spPr>
      </p:pic>
    </p:spTree>
    <p:extLst>
      <p:ext uri="{BB962C8B-B14F-4D97-AF65-F5344CB8AC3E}">
        <p14:creationId xmlns:p14="http://schemas.microsoft.com/office/powerpoint/2010/main" val="28042293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500280" y="0"/>
            <a:ext cx="11191440" cy="6858000"/>
          </a:xfrm>
          <a:prstGeom prst="rect">
            <a:avLst/>
          </a:prstGeom>
        </p:spPr>
      </p:pic>
    </p:spTree>
    <p:extLst>
      <p:ext uri="{BB962C8B-B14F-4D97-AF65-F5344CB8AC3E}">
        <p14:creationId xmlns:p14="http://schemas.microsoft.com/office/powerpoint/2010/main" val="338469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9857" y="164708"/>
            <a:ext cx="10863943" cy="1325563"/>
          </a:xfrm>
        </p:spPr>
        <p:txBody>
          <a:bodyPr>
            <a:normAutofit fontScale="90000"/>
          </a:bodyPr>
          <a:lstStyle/>
          <a:p>
            <a:pPr>
              <a:lnSpc>
                <a:spcPct val="150000"/>
              </a:lnSpc>
              <a:spcBef>
                <a:spcPts val="0"/>
              </a:spcBef>
            </a:pPr>
            <a:r>
              <a:rPr lang="en-US" altLang="ja-JP" sz="3200" b="1" dirty="0" smtClean="0"/>
              <a:t>2</a:t>
            </a:r>
            <a:r>
              <a:rPr lang="ja-JP" altLang="ja-JP" sz="3200" b="1" dirty="0" err="1" smtClean="0"/>
              <a:t>．</a:t>
            </a:r>
            <a:r>
              <a:rPr lang="ja-JP" altLang="ja-JP" sz="3200" b="1" dirty="0" smtClean="0"/>
              <a:t>地方財政計画上の財源不足額と臨時財政対策債の問題点</a:t>
            </a:r>
            <a:r>
              <a:rPr lang="en-US" altLang="ja-JP" sz="3200" b="1" dirty="0"/>
              <a:t/>
            </a:r>
            <a:br>
              <a:rPr lang="en-US" altLang="ja-JP" sz="3200" b="1" dirty="0"/>
            </a:br>
            <a:r>
              <a:rPr lang="en-US" altLang="ja-JP" sz="3200" b="1" dirty="0"/>
              <a:t>2.1 </a:t>
            </a:r>
            <a:r>
              <a:rPr lang="ja-JP" altLang="en-US" sz="3200" b="1" dirty="0"/>
              <a:t>将来負担比率のガバナンス効果が及ばない債務</a:t>
            </a:r>
            <a:endParaRPr kumimoji="1" lang="ja-JP" altLang="en-US" dirty="0"/>
          </a:p>
        </p:txBody>
      </p:sp>
      <p:sp>
        <p:nvSpPr>
          <p:cNvPr id="3" name="コンテンツ プレースホルダー 2"/>
          <p:cNvSpPr>
            <a:spLocks noGrp="1"/>
          </p:cNvSpPr>
          <p:nvPr>
            <p:ph idx="1"/>
          </p:nvPr>
        </p:nvSpPr>
        <p:spPr>
          <a:xfrm>
            <a:off x="712940" y="1550052"/>
            <a:ext cx="10515600" cy="4351338"/>
          </a:xfrm>
        </p:spPr>
        <p:txBody>
          <a:bodyPr>
            <a:normAutofit fontScale="92500"/>
          </a:bodyPr>
          <a:lstStyle/>
          <a:p>
            <a:pPr algn="just">
              <a:spcBef>
                <a:spcPts val="0"/>
              </a:spcBef>
              <a:spcAft>
                <a:spcPts val="1800"/>
              </a:spcAft>
              <a:buFont typeface="Wingdings" panose="05000000000000000000" pitchFamily="2" charset="2"/>
              <a:buChar char="l"/>
            </a:pPr>
            <a:r>
              <a:rPr lang="ja-JP" altLang="en-US" dirty="0" smtClean="0"/>
              <a:t> 臨時</a:t>
            </a:r>
            <a:r>
              <a:rPr lang="ja-JP" altLang="en-US" dirty="0"/>
              <a:t>財政対策債の元利償還費は、全額が制度によって後年度に措置（財源補填）されるものと位置付けられており 、毎年度の措置額は理論償還費方式で発行可能額に基づいて算定され、基準財政需要額に算入されている</a:t>
            </a:r>
            <a:r>
              <a:rPr lang="ja-JP" altLang="en-US" dirty="0" smtClean="0"/>
              <a:t>。</a:t>
            </a:r>
            <a:endParaRPr lang="en-US" altLang="ja-JP" dirty="0" smtClean="0"/>
          </a:p>
          <a:p>
            <a:pPr algn="just">
              <a:spcBef>
                <a:spcPts val="0"/>
              </a:spcBef>
              <a:spcAft>
                <a:spcPts val="1800"/>
              </a:spcAft>
              <a:buFont typeface="Wingdings" panose="05000000000000000000" pitchFamily="2" charset="2"/>
              <a:buChar char="l"/>
            </a:pPr>
            <a:r>
              <a:rPr lang="ja-JP" altLang="en-US" dirty="0" smtClean="0"/>
              <a:t> しかし</a:t>
            </a:r>
            <a:r>
              <a:rPr lang="ja-JP" altLang="en-US" dirty="0"/>
              <a:t>、</a:t>
            </a:r>
            <a:r>
              <a:rPr lang="ja-JP" altLang="en-US" dirty="0">
                <a:solidFill>
                  <a:srgbClr val="FF0000"/>
                </a:solidFill>
              </a:rPr>
              <a:t>実際には、理論償還費相当額は、地方交付税として現金交付されるのではなく、新たに割り当てられる臨時財政対策債発行可能額の一部に全額が振り替えられている</a:t>
            </a:r>
            <a:r>
              <a:rPr lang="ja-JP" altLang="en-US" dirty="0" smtClean="0">
                <a:solidFill>
                  <a:srgbClr val="FF0000"/>
                </a:solidFill>
              </a:rPr>
              <a:t>。</a:t>
            </a:r>
            <a:endParaRPr lang="en-US" altLang="ja-JP" dirty="0" smtClean="0">
              <a:solidFill>
                <a:srgbClr val="FF0000"/>
              </a:solidFill>
            </a:endParaRPr>
          </a:p>
          <a:p>
            <a:pPr algn="just">
              <a:buFont typeface="Wingdings" panose="05000000000000000000" pitchFamily="2" charset="2"/>
              <a:buChar char="l"/>
            </a:pPr>
            <a:r>
              <a:rPr lang="ja-JP" altLang="en-US" dirty="0" smtClean="0"/>
              <a:t> すなわち</a:t>
            </a:r>
            <a:r>
              <a:rPr lang="ja-JP" altLang="en-US" dirty="0"/>
              <a:t>、</a:t>
            </a:r>
            <a:r>
              <a:rPr lang="ja-JP" altLang="en-US" dirty="0">
                <a:solidFill>
                  <a:srgbClr val="FF0000"/>
                </a:solidFill>
              </a:rPr>
              <a:t>既往臨時財政対策債の償還財源が新たな臨時財政対策債によって賄われるという</a:t>
            </a:r>
            <a:r>
              <a:rPr lang="ja-JP" altLang="en-US" dirty="0" smtClean="0">
                <a:solidFill>
                  <a:srgbClr val="FF0000"/>
                </a:solidFill>
              </a:rPr>
              <a:t>、</a:t>
            </a:r>
            <a:r>
              <a:rPr lang="ja-JP" altLang="en-US" dirty="0" smtClean="0">
                <a:solidFill>
                  <a:srgbClr val="0070C0"/>
                </a:solidFill>
              </a:rPr>
              <a:t>実質的な借換えが行われているに過ぎず、</a:t>
            </a:r>
            <a:r>
              <a:rPr lang="ja-JP" altLang="en-US" dirty="0" smtClean="0">
                <a:solidFill>
                  <a:srgbClr val="FF0000"/>
                </a:solidFill>
              </a:rPr>
              <a:t>償還</a:t>
            </a:r>
            <a:r>
              <a:rPr lang="ja-JP" altLang="en-US" dirty="0">
                <a:solidFill>
                  <a:srgbClr val="FF0000"/>
                </a:solidFill>
              </a:rPr>
              <a:t>財源確保の実質的な先送りが</a:t>
            </a:r>
            <a:r>
              <a:rPr lang="en-US" altLang="ja-JP" dirty="0">
                <a:solidFill>
                  <a:srgbClr val="FF0000"/>
                </a:solidFill>
              </a:rPr>
              <a:t>2002</a:t>
            </a:r>
            <a:r>
              <a:rPr lang="ja-JP" altLang="en-US" dirty="0">
                <a:solidFill>
                  <a:srgbClr val="FF0000"/>
                </a:solidFill>
              </a:rPr>
              <a:t>年度以来続けられている</a:t>
            </a:r>
            <a:r>
              <a:rPr lang="ja-JP" altLang="en-US" dirty="0" smtClean="0">
                <a:solidFill>
                  <a:srgbClr val="FF0000"/>
                </a:solidFill>
              </a:rPr>
              <a:t>。</a:t>
            </a:r>
            <a:endParaRPr kumimoji="1" lang="ja-JP" altLang="en-US" dirty="0">
              <a:solidFill>
                <a:srgbClr val="FF0000"/>
              </a:solidFill>
            </a:endParaRPr>
          </a:p>
        </p:txBody>
      </p:sp>
      <p:sp>
        <p:nvSpPr>
          <p:cNvPr id="4" name="スライド番号プレースホルダー 3"/>
          <p:cNvSpPr>
            <a:spLocks noGrp="1"/>
          </p:cNvSpPr>
          <p:nvPr>
            <p:ph type="sldNum" sz="quarter" idx="12"/>
          </p:nvPr>
        </p:nvSpPr>
        <p:spPr/>
        <p:txBody>
          <a:bodyPr/>
          <a:lstStyle/>
          <a:p>
            <a:fld id="{E05FE397-F798-4080-A4B1-49B1CE1190C3}" type="slidenum">
              <a:rPr kumimoji="1" lang="ja-JP" altLang="en-US" smtClean="0"/>
              <a:t>75</a:t>
            </a:fld>
            <a:endParaRPr kumimoji="1" lang="ja-JP" altLang="en-US"/>
          </a:p>
        </p:txBody>
      </p:sp>
    </p:spTree>
    <p:extLst>
      <p:ext uri="{BB962C8B-B14F-4D97-AF65-F5344CB8AC3E}">
        <p14:creationId xmlns:p14="http://schemas.microsoft.com/office/powerpoint/2010/main" val="30615604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13148" y="1199324"/>
            <a:ext cx="10515600" cy="4351338"/>
          </a:xfrm>
        </p:spPr>
        <p:txBody>
          <a:bodyPr/>
          <a:lstStyle/>
          <a:p>
            <a:pPr algn="just">
              <a:lnSpc>
                <a:spcPct val="100000"/>
              </a:lnSpc>
              <a:spcBef>
                <a:spcPts val="0"/>
              </a:spcBef>
              <a:spcAft>
                <a:spcPts val="1800"/>
              </a:spcAft>
              <a:buFont typeface="Wingdings" panose="05000000000000000000" pitchFamily="2" charset="2"/>
              <a:buChar char="l"/>
            </a:pPr>
            <a:r>
              <a:rPr lang="ja-JP" altLang="en-US" dirty="0" smtClean="0">
                <a:solidFill>
                  <a:srgbClr val="FF0000"/>
                </a:solidFill>
              </a:rPr>
              <a:t> 地方</a:t>
            </a:r>
            <a:r>
              <a:rPr lang="ja-JP" altLang="en-US" dirty="0">
                <a:solidFill>
                  <a:srgbClr val="FF0000"/>
                </a:solidFill>
              </a:rPr>
              <a:t>財政健全化法によって導入された将来負担比率は、</a:t>
            </a:r>
            <a:r>
              <a:rPr lang="ja-JP" altLang="en-US" dirty="0"/>
              <a:t>自治体が実質的な償還義務も持つ債務に対しては、確実な返済を促すガバナンス効果を持つが、</a:t>
            </a:r>
            <a:r>
              <a:rPr lang="ja-JP" altLang="en-US" dirty="0">
                <a:solidFill>
                  <a:srgbClr val="FF0000"/>
                </a:solidFill>
              </a:rPr>
              <a:t>制度によって償還財源が補填される位置づけになっている債務は監視対象とはせず、ガバナンス効果も持たない</a:t>
            </a:r>
            <a:r>
              <a:rPr lang="ja-JP" altLang="en-US" dirty="0"/>
              <a:t>からである</a:t>
            </a:r>
            <a:r>
              <a:rPr lang="ja-JP" altLang="en-US" dirty="0" smtClean="0"/>
              <a:t>。</a:t>
            </a:r>
            <a:endParaRPr lang="en-US" altLang="ja-JP" dirty="0" smtClean="0"/>
          </a:p>
          <a:p>
            <a:pPr algn="just">
              <a:lnSpc>
                <a:spcPct val="100000"/>
              </a:lnSpc>
              <a:spcBef>
                <a:spcPts val="0"/>
              </a:spcBef>
              <a:spcAft>
                <a:spcPts val="1800"/>
              </a:spcAft>
              <a:buFont typeface="Wingdings" panose="05000000000000000000" pitchFamily="2" charset="2"/>
              <a:buChar char="l"/>
            </a:pPr>
            <a:r>
              <a:rPr lang="ja-JP" altLang="en-US" dirty="0" smtClean="0">
                <a:solidFill>
                  <a:srgbClr val="FF0000"/>
                </a:solidFill>
              </a:rPr>
              <a:t> 自ら</a:t>
            </a:r>
            <a:r>
              <a:rPr lang="ja-JP" altLang="en-US" dirty="0">
                <a:solidFill>
                  <a:srgbClr val="FF0000"/>
                </a:solidFill>
              </a:rPr>
              <a:t>の責任において償還費を負担しなければならないと認識していない債務に対しては、自治体の自発的な財政健全化努力は向けられない</a:t>
            </a:r>
            <a:endParaRPr kumimoji="1" lang="ja-JP" altLang="en-US" dirty="0">
              <a:solidFill>
                <a:srgbClr val="FF0000"/>
              </a:solidFill>
            </a:endParaRPr>
          </a:p>
        </p:txBody>
      </p:sp>
      <p:sp>
        <p:nvSpPr>
          <p:cNvPr id="2" name="スライド番号プレースホルダー 1"/>
          <p:cNvSpPr>
            <a:spLocks noGrp="1"/>
          </p:cNvSpPr>
          <p:nvPr>
            <p:ph type="sldNum" sz="quarter" idx="12"/>
          </p:nvPr>
        </p:nvSpPr>
        <p:spPr/>
        <p:txBody>
          <a:bodyPr/>
          <a:lstStyle/>
          <a:p>
            <a:fld id="{E05FE397-F798-4080-A4B1-49B1CE1190C3}" type="slidenum">
              <a:rPr kumimoji="1" lang="ja-JP" altLang="en-US" smtClean="0"/>
              <a:t>76</a:t>
            </a:fld>
            <a:endParaRPr kumimoji="1" lang="ja-JP" altLang="en-US"/>
          </a:p>
        </p:txBody>
      </p:sp>
    </p:spTree>
    <p:extLst>
      <p:ext uri="{BB962C8B-B14F-4D97-AF65-F5344CB8AC3E}">
        <p14:creationId xmlns:p14="http://schemas.microsoft.com/office/powerpoint/2010/main" val="7000749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9676" y="1347433"/>
            <a:ext cx="10853057" cy="4618718"/>
          </a:xfrm>
        </p:spPr>
        <p:txBody>
          <a:bodyPr>
            <a:normAutofit fontScale="77500" lnSpcReduction="20000"/>
          </a:bodyPr>
          <a:lstStyle/>
          <a:p>
            <a:pPr algn="just">
              <a:lnSpc>
                <a:spcPct val="120000"/>
              </a:lnSpc>
              <a:spcBef>
                <a:spcPts val="0"/>
              </a:spcBef>
              <a:spcAft>
                <a:spcPts val="1200"/>
              </a:spcAft>
              <a:buFont typeface="Wingdings" panose="05000000000000000000" pitchFamily="2" charset="2"/>
              <a:buChar char="l"/>
            </a:pPr>
            <a:r>
              <a:rPr lang="ja-JP" altLang="en-US" dirty="0" smtClean="0"/>
              <a:t> 基準</a:t>
            </a:r>
            <a:r>
              <a:rPr lang="ja-JP" altLang="en-US" dirty="0"/>
              <a:t>財政需要額算入見込額として計上されている額に対して、本当に制度として財源を確保しているか否</a:t>
            </a:r>
            <a:r>
              <a:rPr lang="ja-JP" altLang="en-US" dirty="0" smtClean="0"/>
              <a:t>か</a:t>
            </a:r>
            <a:endParaRPr lang="en-US" altLang="ja-JP" dirty="0" smtClean="0"/>
          </a:p>
          <a:p>
            <a:pPr algn="just">
              <a:lnSpc>
                <a:spcPct val="120000"/>
              </a:lnSpc>
              <a:spcBef>
                <a:spcPts val="0"/>
              </a:spcBef>
              <a:spcAft>
                <a:spcPts val="1200"/>
              </a:spcAft>
              <a:buFont typeface="Wingdings" panose="05000000000000000000" pitchFamily="2" charset="2"/>
              <a:buChar char="l"/>
            </a:pPr>
            <a:r>
              <a:rPr lang="ja-JP" altLang="en-US" dirty="0" smtClean="0">
                <a:solidFill>
                  <a:srgbClr val="FF0000"/>
                </a:solidFill>
              </a:rPr>
              <a:t> 制度</a:t>
            </a:r>
            <a:r>
              <a:rPr lang="ja-JP" altLang="en-US" dirty="0">
                <a:solidFill>
                  <a:srgbClr val="FF0000"/>
                </a:solidFill>
              </a:rPr>
              <a:t>として償還財源が確保していないケースにおいて、確保しているケースと同様に、実質債務からの控除項目として扱うのは</a:t>
            </a:r>
            <a:r>
              <a:rPr lang="ja-JP" altLang="en-US" dirty="0" smtClean="0">
                <a:solidFill>
                  <a:srgbClr val="FF0000"/>
                </a:solidFill>
              </a:rPr>
              <a:t>不適切</a:t>
            </a:r>
            <a:endParaRPr lang="en-US" altLang="ja-JP" dirty="0" smtClean="0">
              <a:solidFill>
                <a:srgbClr val="FF0000"/>
              </a:solidFill>
            </a:endParaRPr>
          </a:p>
          <a:p>
            <a:pPr algn="just">
              <a:lnSpc>
                <a:spcPct val="120000"/>
              </a:lnSpc>
              <a:spcBef>
                <a:spcPts val="0"/>
              </a:spcBef>
              <a:spcAft>
                <a:spcPts val="1200"/>
              </a:spcAft>
              <a:buFont typeface="Wingdings" panose="05000000000000000000" pitchFamily="2" charset="2"/>
              <a:buChar char="l"/>
            </a:pPr>
            <a:r>
              <a:rPr lang="ja-JP" altLang="en-US" dirty="0" smtClean="0">
                <a:solidFill>
                  <a:srgbClr val="FF0000"/>
                </a:solidFill>
              </a:rPr>
              <a:t> それ</a:t>
            </a:r>
            <a:r>
              <a:rPr lang="ja-JP" altLang="en-US" dirty="0">
                <a:solidFill>
                  <a:srgbClr val="FF0000"/>
                </a:solidFill>
              </a:rPr>
              <a:t>が臨時財政対策債対策であり</a:t>
            </a:r>
            <a:r>
              <a:rPr lang="ja-JP" altLang="en-US" dirty="0" smtClean="0">
                <a:solidFill>
                  <a:srgbClr val="FF0000"/>
                </a:solidFill>
              </a:rPr>
              <a:t>、将来</a:t>
            </a:r>
            <a:r>
              <a:rPr lang="ja-JP" altLang="en-US" dirty="0">
                <a:solidFill>
                  <a:srgbClr val="FF0000"/>
                </a:solidFill>
              </a:rPr>
              <a:t>負担比率の監視から実質的に外れてしまう</a:t>
            </a:r>
            <a:r>
              <a:rPr lang="ja-JP" altLang="en-US" dirty="0" smtClean="0">
                <a:solidFill>
                  <a:srgbClr val="FF0000"/>
                </a:solidFill>
              </a:rPr>
              <a:t>。</a:t>
            </a:r>
            <a:endParaRPr lang="en-US" altLang="ja-JP" dirty="0" smtClean="0">
              <a:solidFill>
                <a:srgbClr val="FF0000"/>
              </a:solidFill>
            </a:endParaRPr>
          </a:p>
          <a:p>
            <a:pPr algn="just">
              <a:lnSpc>
                <a:spcPct val="120000"/>
              </a:lnSpc>
              <a:spcBef>
                <a:spcPts val="0"/>
              </a:spcBef>
              <a:spcAft>
                <a:spcPts val="1200"/>
              </a:spcAft>
              <a:buFont typeface="Wingdings" panose="05000000000000000000" pitchFamily="2" charset="2"/>
              <a:buChar char="l"/>
            </a:pPr>
            <a:r>
              <a:rPr lang="ja-JP" altLang="en-US" dirty="0" smtClean="0"/>
              <a:t> 自治体</a:t>
            </a:r>
            <a:r>
              <a:rPr lang="ja-JP" altLang="en-US" dirty="0"/>
              <a:t>の債務であるにもかかわらず、将来負担比率の監視から外れる債務、ガバナンス効果が及ばない債務の総額が、まさしく、前節で指摘した「マクロとミクロ合計の乖離額</a:t>
            </a:r>
            <a:r>
              <a:rPr lang="ja-JP" altLang="en-US" dirty="0" smtClean="0"/>
              <a:t>」</a:t>
            </a:r>
            <a:endParaRPr lang="en-US" altLang="ja-JP" dirty="0" smtClean="0"/>
          </a:p>
          <a:p>
            <a:pPr algn="just">
              <a:lnSpc>
                <a:spcPct val="120000"/>
              </a:lnSpc>
              <a:spcBef>
                <a:spcPts val="0"/>
              </a:spcBef>
              <a:spcAft>
                <a:spcPts val="600"/>
              </a:spcAft>
              <a:buFont typeface="Wingdings" panose="05000000000000000000" pitchFamily="2" charset="2"/>
              <a:buChar char="l"/>
            </a:pPr>
            <a:r>
              <a:rPr lang="ja-JP" altLang="en-US" dirty="0" smtClean="0"/>
              <a:t> もちろん</a:t>
            </a:r>
            <a:r>
              <a:rPr lang="ja-JP" altLang="en-US" dirty="0"/>
              <a:t>、将来負担額の集計対象から外れていても、国から償還費が補填されることが確実であれば、問題視する必要はないかもしれない。しかし、臨時財政対策債の場合は、将来の償還財源が全く確保されて</a:t>
            </a:r>
            <a:r>
              <a:rPr lang="ja-JP" altLang="en-US" dirty="0" smtClean="0"/>
              <a:t>いない。</a:t>
            </a:r>
            <a:endParaRPr lang="en-US" altLang="ja-JP" dirty="0" smtClean="0"/>
          </a:p>
          <a:p>
            <a:pPr marL="0" indent="0" algn="just">
              <a:buNone/>
            </a:pPr>
            <a:r>
              <a:rPr kumimoji="1" lang="ja-JP" altLang="en-US" dirty="0" smtClean="0"/>
              <a:t>＝＞</a:t>
            </a:r>
            <a:r>
              <a:rPr lang="ja-JP" altLang="ja-JP" dirty="0"/>
              <a:t>地方財政全体の持続可能性を揺るがしかねない問題</a:t>
            </a:r>
            <a:endParaRPr kumimoji="1" lang="ja-JP" altLang="en-US" dirty="0"/>
          </a:p>
        </p:txBody>
      </p:sp>
      <p:sp>
        <p:nvSpPr>
          <p:cNvPr id="2" name="スライド番号プレースホルダー 1"/>
          <p:cNvSpPr>
            <a:spLocks noGrp="1"/>
          </p:cNvSpPr>
          <p:nvPr>
            <p:ph type="sldNum" sz="quarter" idx="12"/>
          </p:nvPr>
        </p:nvSpPr>
        <p:spPr/>
        <p:txBody>
          <a:bodyPr/>
          <a:lstStyle/>
          <a:p>
            <a:fld id="{E05FE397-F798-4080-A4B1-49B1CE1190C3}" type="slidenum">
              <a:rPr kumimoji="1" lang="ja-JP" altLang="en-US" smtClean="0"/>
              <a:t>77</a:t>
            </a:fld>
            <a:endParaRPr kumimoji="1" lang="ja-JP" altLang="en-US"/>
          </a:p>
        </p:txBody>
      </p:sp>
    </p:spTree>
    <p:extLst>
      <p:ext uri="{BB962C8B-B14F-4D97-AF65-F5344CB8AC3E}">
        <p14:creationId xmlns:p14="http://schemas.microsoft.com/office/powerpoint/2010/main" val="39100486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8096" y="1"/>
            <a:ext cx="10515600" cy="1139868"/>
          </a:xfrm>
        </p:spPr>
        <p:txBody>
          <a:bodyPr>
            <a:normAutofit/>
          </a:bodyPr>
          <a:lstStyle/>
          <a:p>
            <a:r>
              <a:rPr lang="en-US" altLang="ja-JP" sz="3200" dirty="0" smtClean="0"/>
              <a:t>2.2</a:t>
            </a:r>
            <a:r>
              <a:rPr lang="ja-JP" altLang="en-US" sz="3200" dirty="0"/>
              <a:t> </a:t>
            </a:r>
            <a:r>
              <a:rPr lang="ja-JP" altLang="ja-JP" sz="3200" dirty="0" smtClean="0"/>
              <a:t>地方</a:t>
            </a:r>
            <a:r>
              <a:rPr lang="ja-JP" altLang="ja-JP" sz="3200" dirty="0"/>
              <a:t>財政全体の持続可能性と地方財政計画における臨時財政</a:t>
            </a:r>
            <a:r>
              <a:rPr lang="ja-JP" altLang="ja-JP" sz="3200" dirty="0" smtClean="0"/>
              <a:t>対策債</a:t>
            </a:r>
            <a:r>
              <a:rPr lang="ja-JP" altLang="en-US" sz="3200" dirty="0" smtClean="0"/>
              <a:t>：論点</a:t>
            </a:r>
            <a:endParaRPr kumimoji="1" lang="ja-JP" altLang="en-US" sz="3200" dirty="0"/>
          </a:p>
        </p:txBody>
      </p:sp>
      <p:sp>
        <p:nvSpPr>
          <p:cNvPr id="3" name="コンテンツ プレースホルダー 2"/>
          <p:cNvSpPr>
            <a:spLocks noGrp="1"/>
          </p:cNvSpPr>
          <p:nvPr>
            <p:ph idx="1"/>
          </p:nvPr>
        </p:nvSpPr>
        <p:spPr>
          <a:xfrm>
            <a:off x="625854" y="1079133"/>
            <a:ext cx="11161138" cy="4351338"/>
          </a:xfrm>
        </p:spPr>
        <p:txBody>
          <a:bodyPr>
            <a:noAutofit/>
          </a:bodyPr>
          <a:lstStyle/>
          <a:p>
            <a:pPr marL="0" indent="0">
              <a:lnSpc>
                <a:spcPct val="100000"/>
              </a:lnSpc>
              <a:spcBef>
                <a:spcPts val="0"/>
              </a:spcBef>
              <a:spcAft>
                <a:spcPts val="1200"/>
              </a:spcAft>
              <a:buNone/>
            </a:pPr>
            <a:r>
              <a:rPr lang="en-US" altLang="ja-JP" sz="2400" dirty="0" smtClean="0"/>
              <a:t>(</a:t>
            </a:r>
            <a:r>
              <a:rPr lang="en-US" altLang="ja-JP" sz="2400" dirty="0"/>
              <a:t>1</a:t>
            </a:r>
            <a:r>
              <a:rPr lang="en-US" altLang="ja-JP" sz="2400" dirty="0" smtClean="0"/>
              <a:t>) </a:t>
            </a:r>
            <a:r>
              <a:rPr lang="ja-JP" altLang="en-US" sz="2400" dirty="0" smtClean="0"/>
              <a:t>地方</a:t>
            </a:r>
            <a:r>
              <a:rPr lang="ja-JP" altLang="en-US" sz="2400" dirty="0"/>
              <a:t>財政計画の策定過程で恒常的に「地方財源不足額」が生じていること</a:t>
            </a:r>
            <a:r>
              <a:rPr lang="ja-JP" altLang="en-US" sz="2400" dirty="0" smtClean="0"/>
              <a:t>、</a:t>
            </a:r>
            <a:endParaRPr lang="en-US" altLang="ja-JP" sz="2400" dirty="0" smtClean="0"/>
          </a:p>
          <a:p>
            <a:pPr marL="0" indent="0">
              <a:lnSpc>
                <a:spcPct val="100000"/>
              </a:lnSpc>
              <a:spcBef>
                <a:spcPts val="0"/>
              </a:spcBef>
              <a:spcAft>
                <a:spcPts val="1200"/>
              </a:spcAft>
              <a:buNone/>
            </a:pPr>
            <a:r>
              <a:rPr lang="en-US" altLang="ja-JP" sz="2400" dirty="0" smtClean="0"/>
              <a:t>(2) </a:t>
            </a:r>
            <a:r>
              <a:rPr lang="ja-JP" altLang="en-US" sz="2400" dirty="0" smtClean="0"/>
              <a:t>その</a:t>
            </a:r>
            <a:r>
              <a:rPr lang="ja-JP" altLang="en-US" sz="2400" dirty="0"/>
              <a:t>解消手段として、臨時財政対策債が用いられていること</a:t>
            </a:r>
            <a:r>
              <a:rPr lang="ja-JP" altLang="en-US" sz="2400" dirty="0" smtClean="0"/>
              <a:t>、</a:t>
            </a:r>
            <a:endParaRPr lang="en-US" altLang="ja-JP" sz="2400" dirty="0" smtClean="0"/>
          </a:p>
          <a:p>
            <a:pPr marL="0" indent="0">
              <a:lnSpc>
                <a:spcPct val="100000"/>
              </a:lnSpc>
              <a:spcBef>
                <a:spcPts val="0"/>
              </a:spcBef>
              <a:spcAft>
                <a:spcPts val="1200"/>
              </a:spcAft>
              <a:buNone/>
            </a:pPr>
            <a:r>
              <a:rPr lang="en-US" altLang="ja-JP" sz="2400" dirty="0" smtClean="0"/>
              <a:t>(</a:t>
            </a:r>
            <a:r>
              <a:rPr lang="en-US" altLang="ja-JP" sz="2400" dirty="0"/>
              <a:t>3</a:t>
            </a:r>
            <a:r>
              <a:rPr lang="en-US" altLang="ja-JP" sz="2400" dirty="0" smtClean="0"/>
              <a:t>) </a:t>
            </a:r>
            <a:r>
              <a:rPr lang="ja-JP" altLang="en-US" sz="2400" dirty="0" smtClean="0"/>
              <a:t>臨時</a:t>
            </a:r>
            <a:r>
              <a:rPr lang="ja-JP" altLang="en-US" sz="2400" dirty="0"/>
              <a:t>財政対策債は後年度の地方交付税算定過程で償還費の全額が制度的に措置される前提となっているため、</a:t>
            </a:r>
            <a:r>
              <a:rPr lang="ja-JP" altLang="en-US" sz="2400" dirty="0">
                <a:solidFill>
                  <a:srgbClr val="FF0000"/>
                </a:solidFill>
              </a:rPr>
              <a:t>自治体自身に起債とそれに対応する歳出の総額を減らすインセンティブが働きにくい</a:t>
            </a:r>
            <a:r>
              <a:rPr lang="ja-JP" altLang="en-US" sz="2400" dirty="0"/>
              <a:t>こと</a:t>
            </a:r>
            <a:r>
              <a:rPr lang="ja-JP" altLang="en-US" sz="2400" dirty="0" smtClean="0"/>
              <a:t>、</a:t>
            </a:r>
            <a:endParaRPr lang="en-US" altLang="ja-JP" sz="2400" dirty="0" smtClean="0"/>
          </a:p>
          <a:p>
            <a:pPr marL="0" indent="0">
              <a:lnSpc>
                <a:spcPct val="100000"/>
              </a:lnSpc>
              <a:spcBef>
                <a:spcPts val="0"/>
              </a:spcBef>
              <a:spcAft>
                <a:spcPts val="1200"/>
              </a:spcAft>
              <a:buNone/>
            </a:pPr>
            <a:r>
              <a:rPr lang="en-US" altLang="ja-JP" sz="2400" dirty="0" smtClean="0"/>
              <a:t>(</a:t>
            </a:r>
            <a:r>
              <a:rPr lang="en-US" altLang="ja-JP" sz="2400" dirty="0"/>
              <a:t>4</a:t>
            </a:r>
            <a:r>
              <a:rPr lang="en-US" altLang="ja-JP" sz="2400" dirty="0" smtClean="0"/>
              <a:t>) </a:t>
            </a:r>
            <a:r>
              <a:rPr lang="ja-JP" altLang="en-US" sz="2400" dirty="0" smtClean="0"/>
              <a:t>前年度</a:t>
            </a:r>
            <a:r>
              <a:rPr lang="ja-JP" altLang="en-US" sz="2400" dirty="0"/>
              <a:t>の計画や自治体の歳出の実績を踏まえて策定される地方財政計画にも歳出の総額を減らすメカニズムが働きにくく</a:t>
            </a:r>
            <a:r>
              <a:rPr lang="ja-JP" altLang="en-US" sz="2400" dirty="0">
                <a:solidFill>
                  <a:srgbClr val="FF0000"/>
                </a:solidFill>
              </a:rPr>
              <a:t>、「地方財源不足額」が自律的に解消することは期待できない</a:t>
            </a:r>
            <a:r>
              <a:rPr lang="ja-JP" altLang="en-US" sz="2400" dirty="0"/>
              <a:t>こと</a:t>
            </a:r>
            <a:r>
              <a:rPr lang="ja-JP" altLang="en-US" sz="2400" dirty="0" smtClean="0"/>
              <a:t>、</a:t>
            </a:r>
            <a:endParaRPr lang="en-US" altLang="ja-JP" sz="2400" dirty="0" smtClean="0"/>
          </a:p>
          <a:p>
            <a:pPr marL="0" indent="0">
              <a:lnSpc>
                <a:spcPct val="100000"/>
              </a:lnSpc>
              <a:spcBef>
                <a:spcPts val="0"/>
              </a:spcBef>
              <a:spcAft>
                <a:spcPts val="1200"/>
              </a:spcAft>
              <a:buNone/>
            </a:pPr>
            <a:r>
              <a:rPr lang="en-US" altLang="ja-JP" sz="2400" dirty="0" smtClean="0"/>
              <a:t>(</a:t>
            </a:r>
            <a:r>
              <a:rPr lang="en-US" altLang="ja-JP" sz="2400" dirty="0"/>
              <a:t>5) </a:t>
            </a:r>
            <a:r>
              <a:rPr lang="en-US" altLang="ja-JP" sz="2400" dirty="0" smtClean="0"/>
              <a:t> </a:t>
            </a:r>
            <a:r>
              <a:rPr lang="ja-JP" altLang="en-US" sz="2400" dirty="0" smtClean="0">
                <a:solidFill>
                  <a:srgbClr val="FF0000"/>
                </a:solidFill>
              </a:rPr>
              <a:t>臨時</a:t>
            </a:r>
            <a:r>
              <a:rPr lang="ja-JP" altLang="en-US" sz="2400" dirty="0">
                <a:solidFill>
                  <a:srgbClr val="FF0000"/>
                </a:solidFill>
              </a:rPr>
              <a:t>財政対策債の償還費に関して、実際には、制度による償還財源の確保は行われておらず、財源確保の先送りがされている</a:t>
            </a:r>
            <a:r>
              <a:rPr lang="ja-JP" altLang="en-US" sz="2400" dirty="0"/>
              <a:t>に過ぎないこと</a:t>
            </a:r>
            <a:r>
              <a:rPr lang="ja-JP" altLang="en-US" sz="2400" dirty="0" smtClean="0"/>
              <a:t>、</a:t>
            </a:r>
            <a:endParaRPr lang="en-US" altLang="ja-JP" sz="2400" dirty="0" smtClean="0"/>
          </a:p>
          <a:p>
            <a:pPr marL="0" indent="0">
              <a:lnSpc>
                <a:spcPct val="100000"/>
              </a:lnSpc>
              <a:spcBef>
                <a:spcPts val="0"/>
              </a:spcBef>
              <a:spcAft>
                <a:spcPts val="1200"/>
              </a:spcAft>
              <a:buNone/>
            </a:pPr>
            <a:r>
              <a:rPr lang="en-US" altLang="ja-JP" sz="2400" dirty="0" smtClean="0"/>
              <a:t>(</a:t>
            </a:r>
            <a:r>
              <a:rPr lang="en-US" altLang="ja-JP" sz="2400" dirty="0"/>
              <a:t>6) </a:t>
            </a:r>
            <a:r>
              <a:rPr lang="en-US" altLang="ja-JP" sz="2400" dirty="0" smtClean="0"/>
              <a:t> </a:t>
            </a:r>
            <a:r>
              <a:rPr lang="ja-JP" altLang="en-US" sz="2400" dirty="0" smtClean="0"/>
              <a:t>持続</a:t>
            </a:r>
            <a:r>
              <a:rPr lang="ja-JP" altLang="en-US" sz="2400" dirty="0"/>
              <a:t>可能性の問題を問うべきであるにもかかわらず、国、自治体、住民のいずれにおいても、</a:t>
            </a:r>
            <a:r>
              <a:rPr lang="ja-JP" altLang="en-US" sz="2400" dirty="0">
                <a:solidFill>
                  <a:srgbClr val="FF0000"/>
                </a:solidFill>
              </a:rPr>
              <a:t>財源確保の先送りに対する危機意識が醸成されにくい状況</a:t>
            </a:r>
            <a:r>
              <a:rPr lang="ja-JP" altLang="en-US" sz="2400" dirty="0"/>
              <a:t>が産み出されていること、である。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E05FE397-F798-4080-A4B1-49B1CE1190C3}" type="slidenum">
              <a:rPr kumimoji="1" lang="ja-JP" altLang="en-US" smtClean="0"/>
              <a:t>78</a:t>
            </a:fld>
            <a:endParaRPr kumimoji="1" lang="ja-JP" altLang="en-US"/>
          </a:p>
        </p:txBody>
      </p:sp>
    </p:spTree>
    <p:extLst>
      <p:ext uri="{BB962C8B-B14F-4D97-AF65-F5344CB8AC3E}">
        <p14:creationId xmlns:p14="http://schemas.microsoft.com/office/powerpoint/2010/main" val="36494256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02496"/>
            <a:ext cx="12192000" cy="1025264"/>
          </a:xfrm>
        </p:spPr>
        <p:txBody>
          <a:bodyPr>
            <a:normAutofit/>
          </a:bodyPr>
          <a:lstStyle/>
          <a:p>
            <a:pPr algn="r"/>
            <a:r>
              <a:rPr lang="en-US" altLang="ja-JP" sz="3200" dirty="0"/>
              <a:t>2.3 </a:t>
            </a:r>
            <a:r>
              <a:rPr lang="ja-JP" altLang="en-US" sz="3200" dirty="0"/>
              <a:t>臨時財政対策債元金償還費に係る基準財政需要額見込額の推定</a:t>
            </a:r>
            <a:endParaRPr kumimoji="1" lang="ja-JP" altLang="en-US" sz="3200" dirty="0"/>
          </a:p>
        </p:txBody>
      </p:sp>
      <p:sp>
        <p:nvSpPr>
          <p:cNvPr id="3" name="コンテンツ プレースホルダー 2"/>
          <p:cNvSpPr>
            <a:spLocks noGrp="1"/>
          </p:cNvSpPr>
          <p:nvPr>
            <p:ph idx="1"/>
          </p:nvPr>
        </p:nvSpPr>
        <p:spPr>
          <a:xfrm>
            <a:off x="782354" y="1043195"/>
            <a:ext cx="6101219" cy="397298"/>
          </a:xfrm>
        </p:spPr>
        <p:txBody>
          <a:bodyPr>
            <a:normAutofit fontScale="92500" lnSpcReduction="20000"/>
          </a:bodyPr>
          <a:lstStyle/>
          <a:p>
            <a:pPr marL="0" indent="0">
              <a:buNone/>
            </a:pPr>
            <a:r>
              <a:rPr lang="en-US" altLang="ja-JP" dirty="0"/>
              <a:t>(1)</a:t>
            </a:r>
            <a:r>
              <a:rPr lang="ja-JP" altLang="en-US" dirty="0"/>
              <a:t>臨時財政対策債の理論元利償還費</a:t>
            </a:r>
            <a:endParaRPr kumimoji="1" lang="ja-JP" altLang="en-US" dirty="0"/>
          </a:p>
        </p:txBody>
      </p:sp>
      <p:sp>
        <p:nvSpPr>
          <p:cNvPr id="5" name="テキスト ボックス 4"/>
          <p:cNvSpPr txBox="1"/>
          <p:nvPr/>
        </p:nvSpPr>
        <p:spPr>
          <a:xfrm>
            <a:off x="2151496" y="1689929"/>
            <a:ext cx="8091813" cy="400110"/>
          </a:xfrm>
          <a:prstGeom prst="rect">
            <a:avLst/>
          </a:prstGeom>
          <a:noFill/>
        </p:spPr>
        <p:txBody>
          <a:bodyPr wrap="square" rtlCol="0">
            <a:spAutoFit/>
          </a:bodyPr>
          <a:lstStyle/>
          <a:p>
            <a:r>
              <a:rPr lang="ja-JP" altLang="en-US" sz="2000" dirty="0"/>
              <a:t>表</a:t>
            </a:r>
            <a:r>
              <a:rPr lang="en-US" altLang="ja-JP" sz="2000" dirty="0"/>
              <a:t>7-1</a:t>
            </a:r>
            <a:r>
              <a:rPr lang="ja-JP" altLang="en-US" sz="2000" dirty="0"/>
              <a:t>　都道府県に対する臨時財政対策債の理論元利償還費算入額</a:t>
            </a:r>
            <a:endParaRPr kumimoji="1" lang="ja-JP" altLang="en-US" sz="2000" dirty="0"/>
          </a:p>
        </p:txBody>
      </p:sp>
      <p:pic>
        <p:nvPicPr>
          <p:cNvPr id="6" name="図 5"/>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51561" y="2216376"/>
            <a:ext cx="9896739" cy="4207784"/>
          </a:xfrm>
          <a:prstGeom prst="rect">
            <a:avLst/>
          </a:prstGeom>
          <a:noFill/>
          <a:ln>
            <a:noFill/>
          </a:ln>
        </p:spPr>
      </p:pic>
      <p:sp>
        <p:nvSpPr>
          <p:cNvPr id="7" name="正方形/長方形 6"/>
          <p:cNvSpPr/>
          <p:nvPr/>
        </p:nvSpPr>
        <p:spPr>
          <a:xfrm>
            <a:off x="10243309" y="3311877"/>
            <a:ext cx="1698171" cy="1567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市町村（市場公募債発行市町村および一般市町村）の表は、本文参照</a:t>
            </a:r>
            <a:endParaRPr kumimoji="1" lang="ja-JP" altLang="en-US" dirty="0"/>
          </a:p>
        </p:txBody>
      </p:sp>
      <p:sp>
        <p:nvSpPr>
          <p:cNvPr id="4" name="スライド番号プレースホルダー 3"/>
          <p:cNvSpPr>
            <a:spLocks noGrp="1"/>
          </p:cNvSpPr>
          <p:nvPr>
            <p:ph type="sldNum" sz="quarter" idx="12"/>
          </p:nvPr>
        </p:nvSpPr>
        <p:spPr/>
        <p:txBody>
          <a:bodyPr/>
          <a:lstStyle/>
          <a:p>
            <a:fld id="{E05FE397-F798-4080-A4B1-49B1CE1190C3}" type="slidenum">
              <a:rPr kumimoji="1" lang="ja-JP" altLang="en-US" smtClean="0"/>
              <a:t>79</a:t>
            </a:fld>
            <a:endParaRPr kumimoji="1" lang="ja-JP" altLang="en-US"/>
          </a:p>
        </p:txBody>
      </p:sp>
    </p:spTree>
    <p:extLst>
      <p:ext uri="{BB962C8B-B14F-4D97-AF65-F5344CB8AC3E}">
        <p14:creationId xmlns:p14="http://schemas.microsoft.com/office/powerpoint/2010/main" val="4196941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65338" y="3648075"/>
            <a:ext cx="8932862" cy="1555750"/>
          </a:xfrm>
        </p:spPr>
        <p:txBody>
          <a:bodyPr rtlCol="0">
            <a:noAutofit/>
          </a:bodyPr>
          <a:lstStyle/>
          <a:p>
            <a:pPr>
              <a:defRPr/>
            </a:pPr>
            <a:r>
              <a:rPr lang="en-US" altLang="ja-JP" sz="2400" b="1" dirty="0">
                <a:solidFill>
                  <a:srgbClr val="002060"/>
                </a:solidFill>
              </a:rPr>
              <a:t/>
            </a:r>
            <a:br>
              <a:rPr lang="en-US" altLang="ja-JP" sz="2400" b="1" dirty="0">
                <a:solidFill>
                  <a:srgbClr val="002060"/>
                </a:solidFill>
              </a:rPr>
            </a:br>
            <a:r>
              <a:rPr lang="en-US" altLang="ja-JP" sz="2400" b="1" dirty="0">
                <a:solidFill>
                  <a:srgbClr val="002060"/>
                </a:solidFill>
              </a:rPr>
              <a:t/>
            </a:r>
            <a:br>
              <a:rPr lang="en-US" altLang="ja-JP" sz="2400" b="1" dirty="0">
                <a:solidFill>
                  <a:srgbClr val="002060"/>
                </a:solidFill>
              </a:rPr>
            </a:br>
            <a:r>
              <a:rPr lang="ja-JP" altLang="en-US" sz="2400" b="1" dirty="0">
                <a:solidFill>
                  <a:srgbClr val="002060"/>
                </a:solidFill>
              </a:rPr>
              <a:t/>
            </a:r>
            <a:br>
              <a:rPr lang="ja-JP" altLang="en-US" sz="2400" b="1" dirty="0">
                <a:solidFill>
                  <a:srgbClr val="002060"/>
                </a:solidFill>
              </a:rPr>
            </a:br>
            <a:r>
              <a:rPr lang="en-US" altLang="ja-JP" sz="2400" b="1" dirty="0" smtClean="0">
                <a:solidFill>
                  <a:srgbClr val="002060"/>
                </a:solidFill>
              </a:rPr>
              <a:t/>
            </a:r>
            <a:br>
              <a:rPr lang="en-US" altLang="ja-JP" sz="2400" b="1" dirty="0" smtClean="0">
                <a:solidFill>
                  <a:srgbClr val="002060"/>
                </a:solidFill>
              </a:rPr>
            </a:br>
            <a:r>
              <a:rPr lang="en-US" altLang="ja-JP" sz="2400" b="1" dirty="0" smtClean="0">
                <a:solidFill>
                  <a:srgbClr val="002060"/>
                </a:solidFill>
              </a:rPr>
              <a:t/>
            </a:r>
            <a:br>
              <a:rPr lang="en-US" altLang="ja-JP" sz="2400" b="1" dirty="0" smtClean="0">
                <a:solidFill>
                  <a:srgbClr val="002060"/>
                </a:solidFill>
              </a:rPr>
            </a:br>
            <a:r>
              <a:rPr lang="en-US" altLang="ja-JP" sz="2400" b="1" dirty="0">
                <a:solidFill>
                  <a:srgbClr val="002060"/>
                </a:solidFill>
              </a:rPr>
              <a:t/>
            </a:r>
            <a:br>
              <a:rPr lang="en-US" altLang="ja-JP" sz="2400" b="1" dirty="0">
                <a:solidFill>
                  <a:srgbClr val="002060"/>
                </a:solidFill>
              </a:rPr>
            </a:br>
            <a:endParaRPr lang="ja-JP" altLang="en-US" sz="2800" dirty="0">
              <a:solidFill>
                <a:srgbClr val="FF0000"/>
              </a:solidFill>
              <a:effectLst>
                <a:outerShdw blurRad="38100" dist="38100" dir="2700000" algn="tl">
                  <a:srgbClr val="000000">
                    <a:alpha val="43137"/>
                  </a:srgbClr>
                </a:outerShdw>
              </a:effectLst>
            </a:endParaRPr>
          </a:p>
        </p:txBody>
      </p:sp>
      <p:sp>
        <p:nvSpPr>
          <p:cNvPr id="4100" name="Rectangle 1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7134EB1B-E3A9-4118-8257-26660D408182}" type="slidenum">
              <a:rPr kumimoji="0" lang="en-US" altLang="ja-JP" smtClean="0"/>
              <a:pPr eaLnBrk="1" hangingPunct="1"/>
              <a:t>8</a:t>
            </a:fld>
            <a:endParaRPr kumimoji="0" lang="en-US" altLang="ja-JP" smtClean="0"/>
          </a:p>
        </p:txBody>
      </p:sp>
      <p:sp>
        <p:nvSpPr>
          <p:cNvPr id="5" name="正方形/長方形 4"/>
          <p:cNvSpPr/>
          <p:nvPr/>
        </p:nvSpPr>
        <p:spPr>
          <a:xfrm>
            <a:off x="2240149" y="2858477"/>
            <a:ext cx="8082155" cy="707886"/>
          </a:xfrm>
          <a:prstGeom prst="rect">
            <a:avLst/>
          </a:prstGeom>
        </p:spPr>
        <p:txBody>
          <a:bodyPr wrap="square">
            <a:spAutoFit/>
          </a:bodyPr>
          <a:lstStyle/>
          <a:p>
            <a:pPr algn="ctr">
              <a:defRPr/>
            </a:pPr>
            <a:r>
              <a:rPr lang="ja-JP" altLang="en-US" sz="4000" b="1" dirty="0">
                <a:solidFill>
                  <a:srgbClr val="FFFF00"/>
                </a:solidFill>
                <a:latin typeface="AR P丸ゴシック体E" panose="020F0900000000000000" pitchFamily="50" charset="-128"/>
                <a:ea typeface="AR P丸ゴシック体E" panose="020F0900000000000000" pitchFamily="50" charset="-128"/>
              </a:rPr>
              <a:t>地方財政</a:t>
            </a:r>
            <a:r>
              <a:rPr lang="ja-JP" altLang="en-US" sz="4000" b="1" dirty="0" smtClean="0">
                <a:solidFill>
                  <a:srgbClr val="FFFF00"/>
                </a:solidFill>
                <a:latin typeface="AR P丸ゴシック体E" panose="020F0900000000000000" pitchFamily="50" charset="-128"/>
                <a:ea typeface="AR P丸ゴシック体E" panose="020F0900000000000000" pitchFamily="50" charset="-128"/>
              </a:rPr>
              <a:t>健全化法のポイント</a:t>
            </a:r>
            <a:endParaRPr lang="ja-JP" altLang="en-US" sz="4000" b="1" dirty="0">
              <a:solidFill>
                <a:srgbClr val="FFFF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15106550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0622" y="303217"/>
            <a:ext cx="6038589" cy="799796"/>
          </a:xfrm>
        </p:spPr>
        <p:txBody>
          <a:bodyPr>
            <a:normAutofit/>
          </a:bodyPr>
          <a:lstStyle/>
          <a:p>
            <a:r>
              <a:rPr lang="en-US" altLang="ja-JP" sz="2800" dirty="0"/>
              <a:t>(2)</a:t>
            </a:r>
            <a:r>
              <a:rPr lang="ja-JP" altLang="en-US" sz="2800" dirty="0"/>
              <a:t>臨時財政対策債の理論元金償還費</a:t>
            </a:r>
            <a:endParaRPr kumimoji="1" lang="ja-JP" altLang="en-US" sz="2800" dirty="0"/>
          </a:p>
        </p:txBody>
      </p:sp>
      <p:sp>
        <p:nvSpPr>
          <p:cNvPr id="5" name="正方形/長方形 4"/>
          <p:cNvSpPr/>
          <p:nvPr/>
        </p:nvSpPr>
        <p:spPr>
          <a:xfrm>
            <a:off x="10105523" y="3210387"/>
            <a:ext cx="1698171" cy="1567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市町村（市場公募債発行市町村および一般市町村）の表は、本文参照</a:t>
            </a:r>
            <a:endParaRPr kumimoji="1" lang="ja-JP" altLang="en-US" dirty="0"/>
          </a:p>
        </p:txBody>
      </p:sp>
      <p:sp>
        <p:nvSpPr>
          <p:cNvPr id="6" name="テキスト ボックス 5"/>
          <p:cNvSpPr txBox="1"/>
          <p:nvPr/>
        </p:nvSpPr>
        <p:spPr>
          <a:xfrm>
            <a:off x="1716064" y="1053631"/>
            <a:ext cx="8091813" cy="400110"/>
          </a:xfrm>
          <a:prstGeom prst="rect">
            <a:avLst/>
          </a:prstGeom>
          <a:noFill/>
        </p:spPr>
        <p:txBody>
          <a:bodyPr wrap="square" rtlCol="0">
            <a:spAutoFit/>
          </a:bodyPr>
          <a:lstStyle/>
          <a:p>
            <a:r>
              <a:rPr lang="ja-JP" altLang="en-US" sz="2000" dirty="0"/>
              <a:t>表</a:t>
            </a:r>
            <a:r>
              <a:rPr lang="en-US" altLang="ja-JP" sz="2000" dirty="0" smtClean="0"/>
              <a:t>7-4</a:t>
            </a:r>
            <a:r>
              <a:rPr lang="ja-JP" altLang="en-US" sz="2000" dirty="0"/>
              <a:t>　都道府県に対する臨時財政対策債の</a:t>
            </a:r>
            <a:r>
              <a:rPr lang="ja-JP" altLang="en-US" sz="2000" dirty="0" smtClean="0"/>
              <a:t>理論元金償還費</a:t>
            </a:r>
            <a:r>
              <a:rPr lang="ja-JP" altLang="en-US" sz="2000" dirty="0"/>
              <a:t>算入額</a:t>
            </a:r>
            <a:endParaRPr kumimoji="1" lang="ja-JP" altLang="en-US" sz="2000" dirty="0"/>
          </a:p>
        </p:txBody>
      </p:sp>
      <p:pic>
        <p:nvPicPr>
          <p:cNvPr id="7" name="図 6"/>
          <p:cNvPicPr/>
          <p:nvPr/>
        </p:nvPicPr>
        <p:blipFill>
          <a:blip r:embed="rId2">
            <a:extLst>
              <a:ext uri="{28A0092B-C50C-407E-A947-70E740481C1C}">
                <a14:useLocalDpi xmlns:a14="http://schemas.microsoft.com/office/drawing/2010/main" val="0"/>
              </a:ext>
            </a:extLst>
          </a:blip>
          <a:srcRect/>
          <a:stretch>
            <a:fillRect/>
          </a:stretch>
        </p:blipFill>
        <p:spPr bwMode="auto">
          <a:xfrm>
            <a:off x="739036" y="1474784"/>
            <a:ext cx="9945665" cy="5038750"/>
          </a:xfrm>
          <a:prstGeom prst="rect">
            <a:avLst/>
          </a:prstGeom>
          <a:noFill/>
          <a:ln>
            <a:noFill/>
          </a:ln>
        </p:spPr>
      </p:pic>
      <p:sp>
        <p:nvSpPr>
          <p:cNvPr id="3" name="スライド番号プレースホルダー 2"/>
          <p:cNvSpPr>
            <a:spLocks noGrp="1"/>
          </p:cNvSpPr>
          <p:nvPr>
            <p:ph type="sldNum" sz="quarter" idx="12"/>
          </p:nvPr>
        </p:nvSpPr>
        <p:spPr/>
        <p:txBody>
          <a:bodyPr/>
          <a:lstStyle/>
          <a:p>
            <a:fld id="{E05FE397-F798-4080-A4B1-49B1CE1190C3}" type="slidenum">
              <a:rPr kumimoji="1" lang="ja-JP" altLang="en-US" smtClean="0"/>
              <a:t>80</a:t>
            </a:fld>
            <a:endParaRPr kumimoji="1" lang="ja-JP" altLang="en-US"/>
          </a:p>
        </p:txBody>
      </p:sp>
    </p:spTree>
    <p:extLst>
      <p:ext uri="{BB962C8B-B14F-4D97-AF65-F5344CB8AC3E}">
        <p14:creationId xmlns:p14="http://schemas.microsoft.com/office/powerpoint/2010/main" val="11991620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073760" y="2906486"/>
            <a:ext cx="1698171" cy="1567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市町村の結果は、本文参照</a:t>
            </a:r>
            <a:endParaRPr kumimoji="1" lang="ja-JP" altLang="en-US" dirty="0"/>
          </a:p>
        </p:txBody>
      </p:sp>
      <p:sp>
        <p:nvSpPr>
          <p:cNvPr id="3" name="テキスト ボックス 2"/>
          <p:cNvSpPr txBox="1"/>
          <p:nvPr/>
        </p:nvSpPr>
        <p:spPr>
          <a:xfrm>
            <a:off x="1553227" y="313150"/>
            <a:ext cx="8768219" cy="707886"/>
          </a:xfrm>
          <a:prstGeom prst="rect">
            <a:avLst/>
          </a:prstGeom>
          <a:noFill/>
        </p:spPr>
        <p:txBody>
          <a:bodyPr wrap="square" rtlCol="0">
            <a:spAutoFit/>
          </a:bodyPr>
          <a:lstStyle/>
          <a:p>
            <a:r>
              <a:rPr lang="ja-JP" altLang="en-US" sz="2000" dirty="0">
                <a:latin typeface="+mn-ea"/>
              </a:rPr>
              <a:t>図</a:t>
            </a:r>
            <a:r>
              <a:rPr lang="en-US" altLang="ja-JP" sz="2000" dirty="0">
                <a:latin typeface="+mn-ea"/>
              </a:rPr>
              <a:t>7-8A</a:t>
            </a:r>
            <a:r>
              <a:rPr lang="ja-JP" altLang="en-US" sz="2000" dirty="0">
                <a:latin typeface="+mn-ea"/>
              </a:rPr>
              <a:t>　臨時財政対策債償還費に係る今後の基準財政需要額算入見込額</a:t>
            </a:r>
          </a:p>
          <a:p>
            <a:pPr algn="ctr"/>
            <a:r>
              <a:rPr lang="ja-JP" altLang="en-US" sz="2000" dirty="0">
                <a:latin typeface="+mn-ea"/>
              </a:rPr>
              <a:t>（</a:t>
            </a:r>
            <a:r>
              <a:rPr lang="en-US" altLang="ja-JP" sz="2000" dirty="0">
                <a:latin typeface="+mn-ea"/>
              </a:rPr>
              <a:t>2017</a:t>
            </a:r>
            <a:r>
              <a:rPr lang="ja-JP" altLang="en-US" sz="2000" dirty="0">
                <a:latin typeface="+mn-ea"/>
              </a:rPr>
              <a:t>年度末、都道府県</a:t>
            </a:r>
            <a:r>
              <a:rPr lang="en-US" altLang="ja-JP" sz="2000" dirty="0">
                <a:latin typeface="+mn-ea"/>
              </a:rPr>
              <a:t>[</a:t>
            </a:r>
            <a:r>
              <a:rPr lang="ja-JP" altLang="en-US" sz="2000" dirty="0">
                <a:latin typeface="+mn-ea"/>
              </a:rPr>
              <a:t>市町村は除く</a:t>
            </a:r>
            <a:r>
              <a:rPr lang="en-US" altLang="ja-JP" sz="2000" dirty="0">
                <a:latin typeface="+mn-ea"/>
              </a:rPr>
              <a:t>]</a:t>
            </a:r>
            <a:r>
              <a:rPr lang="ja-JP" altLang="en-US" sz="2000" dirty="0" smtClean="0">
                <a:latin typeface="+mn-ea"/>
              </a:rPr>
              <a:t>）</a:t>
            </a:r>
            <a:endParaRPr kumimoji="1"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3228" y="1144771"/>
            <a:ext cx="8360651" cy="5462888"/>
          </a:xfrm>
          <a:prstGeom prst="rect">
            <a:avLst/>
          </a:prstGeom>
          <a:noFill/>
          <a:ln>
            <a:noFill/>
          </a:ln>
        </p:spPr>
      </p:pic>
      <p:sp>
        <p:nvSpPr>
          <p:cNvPr id="4" name="スライド番号プレースホルダー 3"/>
          <p:cNvSpPr>
            <a:spLocks noGrp="1"/>
          </p:cNvSpPr>
          <p:nvPr>
            <p:ph type="sldNum" sz="quarter" idx="12"/>
          </p:nvPr>
        </p:nvSpPr>
        <p:spPr/>
        <p:txBody>
          <a:bodyPr/>
          <a:lstStyle/>
          <a:p>
            <a:fld id="{E05FE397-F798-4080-A4B1-49B1CE1190C3}" type="slidenum">
              <a:rPr kumimoji="1" lang="ja-JP" altLang="en-US" smtClean="0"/>
              <a:t>81</a:t>
            </a:fld>
            <a:endParaRPr kumimoji="1" lang="ja-JP" altLang="en-US"/>
          </a:p>
        </p:txBody>
      </p:sp>
    </p:spTree>
    <p:extLst>
      <p:ext uri="{BB962C8B-B14F-4D97-AF65-F5344CB8AC3E}">
        <p14:creationId xmlns:p14="http://schemas.microsoft.com/office/powerpoint/2010/main" val="22825770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05FE397-F798-4080-A4B1-49B1CE1190C3}" type="slidenum">
              <a:rPr kumimoji="1" lang="ja-JP" altLang="en-US" smtClean="0"/>
              <a:t>82</a:t>
            </a:fld>
            <a:endParaRPr kumimoji="1" lang="ja-JP" altLang="en-US"/>
          </a:p>
        </p:txBody>
      </p:sp>
      <p:pic>
        <p:nvPicPr>
          <p:cNvPr id="7" name="図 6"/>
          <p:cNvPicPr>
            <a:picLocks noChangeAspect="1"/>
          </p:cNvPicPr>
          <p:nvPr/>
        </p:nvPicPr>
        <p:blipFill>
          <a:blip r:embed="rId2"/>
          <a:stretch>
            <a:fillRect/>
          </a:stretch>
        </p:blipFill>
        <p:spPr>
          <a:xfrm>
            <a:off x="852823" y="26271"/>
            <a:ext cx="10811882" cy="6512641"/>
          </a:xfrm>
          <a:prstGeom prst="rect">
            <a:avLst/>
          </a:prstGeom>
        </p:spPr>
      </p:pic>
    </p:spTree>
    <p:extLst>
      <p:ext uri="{BB962C8B-B14F-4D97-AF65-F5344CB8AC3E}">
        <p14:creationId xmlns:p14="http://schemas.microsoft.com/office/powerpoint/2010/main" val="21387833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5"/>
            <a:ext cx="11099105" cy="1325563"/>
          </a:xfrm>
        </p:spPr>
        <p:txBody>
          <a:bodyPr>
            <a:normAutofit/>
          </a:bodyPr>
          <a:lstStyle/>
          <a:p>
            <a:r>
              <a:rPr lang="en-US" altLang="ja-JP" sz="3200" dirty="0"/>
              <a:t>3. </a:t>
            </a:r>
            <a:r>
              <a:rPr lang="ja-JP" altLang="en-US" sz="3200" dirty="0"/>
              <a:t>乖離解消とマクロの財政健全化に向けた方策：債務</a:t>
            </a:r>
            <a:r>
              <a:rPr lang="ja-JP" altLang="en-US" sz="3200" dirty="0" smtClean="0">
                <a:solidFill>
                  <a:srgbClr val="0070C0"/>
                </a:solidFill>
              </a:rPr>
              <a:t>割り当て</a:t>
            </a:r>
            <a:r>
              <a:rPr lang="ja-JP" altLang="en-US" sz="3200" dirty="0" smtClean="0"/>
              <a:t>シミュレーション</a:t>
            </a:r>
            <a:r>
              <a:rPr lang="en-US" altLang="ja-JP" sz="3200" dirty="0" smtClean="0"/>
              <a:t>(2018</a:t>
            </a:r>
            <a:r>
              <a:rPr lang="ja-JP" altLang="en-US" sz="3200" dirty="0" smtClean="0"/>
              <a:t>年</a:t>
            </a:r>
            <a:r>
              <a:rPr lang="ja-JP" altLang="en-US" sz="3200" dirty="0" smtClean="0">
                <a:solidFill>
                  <a:srgbClr val="0070C0"/>
                </a:solidFill>
              </a:rPr>
              <a:t>度末</a:t>
            </a:r>
            <a:r>
              <a:rPr lang="ja-JP" altLang="en-US" sz="3200" dirty="0" smtClean="0"/>
              <a:t>）</a:t>
            </a:r>
            <a:endParaRPr kumimoji="1" lang="ja-JP" altLang="en-US" sz="3200" dirty="0"/>
          </a:p>
        </p:txBody>
      </p:sp>
      <p:sp>
        <p:nvSpPr>
          <p:cNvPr id="3" name="コンテンツ プレースホルダー 2"/>
          <p:cNvSpPr>
            <a:spLocks noGrp="1"/>
          </p:cNvSpPr>
          <p:nvPr>
            <p:ph idx="1"/>
          </p:nvPr>
        </p:nvSpPr>
        <p:spPr>
          <a:xfrm>
            <a:off x="737992" y="1637735"/>
            <a:ext cx="11023948" cy="4351338"/>
          </a:xfrm>
        </p:spPr>
        <p:txBody>
          <a:bodyPr>
            <a:noAutofit/>
          </a:bodyPr>
          <a:lstStyle/>
          <a:p>
            <a:pPr algn="just">
              <a:lnSpc>
                <a:spcPct val="100000"/>
              </a:lnSpc>
              <a:spcBef>
                <a:spcPts val="0"/>
              </a:spcBef>
              <a:spcAft>
                <a:spcPts val="1800"/>
              </a:spcAft>
              <a:buFont typeface="Wingdings" panose="05000000000000000000" pitchFamily="2" charset="2"/>
              <a:buChar char="l"/>
            </a:pPr>
            <a:r>
              <a:rPr lang="ja-JP" altLang="en-US" sz="2400" dirty="0" smtClean="0">
                <a:solidFill>
                  <a:srgbClr val="FF0000"/>
                </a:solidFill>
              </a:rPr>
              <a:t> 地方</a:t>
            </a:r>
            <a:r>
              <a:rPr lang="ja-JP" altLang="en-US" sz="2400" dirty="0">
                <a:solidFill>
                  <a:srgbClr val="FF0000"/>
                </a:solidFill>
              </a:rPr>
              <a:t>債務の拡大を防ぐためには、ミクロ合計額とマクロの乖離を解消し、ミクロでは負担感のない臨時財政対策債償還費についても、将来負担しなければならないと認識させる必要</a:t>
            </a:r>
            <a:r>
              <a:rPr lang="ja-JP" altLang="en-US" sz="2400" dirty="0"/>
              <a:t>がある。すなわち、「地方財源不足額」に対する財源措置が講じられるために、起債や他の歳出を抑制するインセンティブが働かず、「地方財政対策」を通じた臨時財政対策債への依存を高め、結果として増大する臨時財政対策債残高の償還財源確保が先送りされ続ける構造を改める必要がある。</a:t>
            </a:r>
          </a:p>
          <a:p>
            <a:pPr algn="just">
              <a:lnSpc>
                <a:spcPct val="100000"/>
              </a:lnSpc>
              <a:spcBef>
                <a:spcPts val="0"/>
              </a:spcBef>
              <a:spcAft>
                <a:spcPts val="1800"/>
              </a:spcAft>
              <a:buFont typeface="Wingdings" panose="05000000000000000000" pitchFamily="2" charset="2"/>
              <a:buChar char="l"/>
            </a:pPr>
            <a:r>
              <a:rPr lang="ja-JP" altLang="en-US" sz="2400" dirty="0" smtClean="0"/>
              <a:t> そこ</a:t>
            </a:r>
            <a:r>
              <a:rPr lang="ja-JP" altLang="en-US" sz="2400" dirty="0"/>
              <a:t>で、以下では、</a:t>
            </a:r>
            <a:r>
              <a:rPr lang="ja-JP" altLang="en-US" sz="2400" dirty="0">
                <a:solidFill>
                  <a:srgbClr val="FF0000"/>
                </a:solidFill>
              </a:rPr>
              <a:t>解消すべきミクロ合計額とマクロの乖離は、臨時財政対策債償還費に関する基準財政需要額算入見込額と交付税特会借入残高の合計額であると考え、乖離額の解消に向けた</a:t>
            </a:r>
            <a:r>
              <a:rPr lang="en-US" altLang="ja-JP" sz="2400" dirty="0">
                <a:solidFill>
                  <a:srgbClr val="FF0000"/>
                </a:solidFill>
              </a:rPr>
              <a:t>3</a:t>
            </a:r>
            <a:r>
              <a:rPr lang="ja-JP" altLang="en-US" sz="2400" dirty="0" err="1">
                <a:solidFill>
                  <a:srgbClr val="FF0000"/>
                </a:solidFill>
              </a:rPr>
              <a:t>つの</a:t>
            </a:r>
            <a:r>
              <a:rPr lang="ja-JP" altLang="en-US" sz="2400" dirty="0">
                <a:solidFill>
                  <a:srgbClr val="FF0000"/>
                </a:solidFill>
              </a:rPr>
              <a:t>方法を提案</a:t>
            </a:r>
            <a:r>
              <a:rPr lang="ja-JP" altLang="en-US" sz="2400" dirty="0"/>
              <a:t>する。また、それぞれの方法が採用された場合に各自治体が明示的に負うことになる債務の分担額について、都道府県と市町村に分けて、シミュレーションを実施する。</a:t>
            </a:r>
          </a:p>
          <a:p>
            <a:pPr algn="just"/>
            <a:endParaRPr kumimoji="1" lang="ja-JP" altLang="en-US" sz="2400" dirty="0"/>
          </a:p>
        </p:txBody>
      </p:sp>
      <p:sp>
        <p:nvSpPr>
          <p:cNvPr id="4" name="スライド番号プレースホルダー 3"/>
          <p:cNvSpPr>
            <a:spLocks noGrp="1"/>
          </p:cNvSpPr>
          <p:nvPr>
            <p:ph type="sldNum" sz="quarter" idx="12"/>
          </p:nvPr>
        </p:nvSpPr>
        <p:spPr/>
        <p:txBody>
          <a:bodyPr/>
          <a:lstStyle/>
          <a:p>
            <a:fld id="{E05FE397-F798-4080-A4B1-49B1CE1190C3}" type="slidenum">
              <a:rPr kumimoji="1" lang="ja-JP" altLang="en-US" smtClean="0"/>
              <a:t>83</a:t>
            </a:fld>
            <a:endParaRPr kumimoji="1" lang="ja-JP" altLang="en-US"/>
          </a:p>
        </p:txBody>
      </p:sp>
    </p:spTree>
    <p:extLst>
      <p:ext uri="{BB962C8B-B14F-4D97-AF65-F5344CB8AC3E}">
        <p14:creationId xmlns:p14="http://schemas.microsoft.com/office/powerpoint/2010/main" val="14090703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2921" y="316992"/>
            <a:ext cx="11486367" cy="1325563"/>
          </a:xfrm>
        </p:spPr>
        <p:txBody>
          <a:bodyPr>
            <a:normAutofit/>
          </a:bodyPr>
          <a:lstStyle/>
          <a:p>
            <a:pPr algn="ctr"/>
            <a:r>
              <a:rPr lang="en-US" altLang="ja-JP" sz="3200" dirty="0"/>
              <a:t>(1)</a:t>
            </a:r>
            <a:r>
              <a:rPr lang="ja-JP" altLang="en-US" sz="3200" dirty="0"/>
              <a:t>臨時財政対策債に係る基準財政需要算入見込額に基づく</a:t>
            </a:r>
            <a:r>
              <a:rPr lang="ja-JP" altLang="en-US" sz="3200" dirty="0" smtClean="0"/>
              <a:t>按分 （方法</a:t>
            </a:r>
            <a:r>
              <a:rPr lang="en-US" altLang="ja-JP" sz="3200" dirty="0" smtClean="0"/>
              <a:t>A</a:t>
            </a:r>
            <a:r>
              <a:rPr lang="ja-JP" altLang="en-US" sz="3200" dirty="0" smtClean="0"/>
              <a:t>）</a:t>
            </a:r>
            <a:r>
              <a:rPr lang="en-US" altLang="ja-JP" sz="3200" dirty="0"/>
              <a:t>:</a:t>
            </a:r>
            <a:endParaRPr kumimoji="1" lang="ja-JP" altLang="en-US" sz="3200" dirty="0"/>
          </a:p>
        </p:txBody>
      </p:sp>
      <p:sp>
        <p:nvSpPr>
          <p:cNvPr id="3" name="コンテンツ プレースホルダー 2"/>
          <p:cNvSpPr>
            <a:spLocks noGrp="1"/>
          </p:cNvSpPr>
          <p:nvPr>
            <p:ph idx="1"/>
          </p:nvPr>
        </p:nvSpPr>
        <p:spPr>
          <a:xfrm>
            <a:off x="706092" y="1788548"/>
            <a:ext cx="10811005" cy="4351338"/>
          </a:xfrm>
        </p:spPr>
        <p:txBody>
          <a:bodyPr>
            <a:normAutofit fontScale="92500" lnSpcReduction="20000"/>
          </a:bodyPr>
          <a:lstStyle/>
          <a:p>
            <a:pPr algn="just">
              <a:lnSpc>
                <a:spcPct val="110000"/>
              </a:lnSpc>
              <a:spcBef>
                <a:spcPts val="0"/>
              </a:spcBef>
              <a:spcAft>
                <a:spcPts val="1800"/>
              </a:spcAft>
              <a:buFont typeface="Wingdings" panose="05000000000000000000" pitchFamily="2" charset="2"/>
              <a:buChar char="l"/>
            </a:pPr>
            <a:r>
              <a:rPr lang="ja-JP" altLang="en-US" dirty="0" smtClean="0">
                <a:solidFill>
                  <a:srgbClr val="FF0000"/>
                </a:solidFill>
              </a:rPr>
              <a:t>  個別</a:t>
            </a:r>
            <a:r>
              <a:rPr lang="ja-JP" altLang="en-US" dirty="0">
                <a:solidFill>
                  <a:srgbClr val="FF0000"/>
                </a:solidFill>
              </a:rPr>
              <a:t>自治体の「臨時財政対策債償還費の基準財政需要算入見込額」をその自治体の負担として帰属させる。</a:t>
            </a:r>
            <a:r>
              <a:rPr lang="ja-JP" altLang="en-US" dirty="0"/>
              <a:t>言い換えると、各自治体の算入見込額をそのまま戻す。交付税特会借入残高の負担額は、地方全体の「臨時財政対策債償還費の基準財政需要算入見込額」に占める当該自治体分で按分する</a:t>
            </a:r>
            <a:r>
              <a:rPr lang="ja-JP" altLang="en-US" dirty="0" smtClean="0"/>
              <a:t>。</a:t>
            </a:r>
            <a:endParaRPr lang="en-US" altLang="ja-JP" dirty="0" smtClean="0"/>
          </a:p>
          <a:p>
            <a:pPr marL="0" indent="0" algn="just">
              <a:lnSpc>
                <a:spcPct val="110000"/>
              </a:lnSpc>
              <a:spcBef>
                <a:spcPts val="0"/>
              </a:spcBef>
              <a:spcAft>
                <a:spcPts val="1800"/>
              </a:spcAft>
              <a:buNone/>
            </a:pPr>
            <a:r>
              <a:rPr lang="ja-JP" altLang="en-US" dirty="0"/>
              <a:t>＝</a:t>
            </a:r>
            <a:r>
              <a:rPr lang="ja-JP" altLang="en-US" dirty="0" smtClean="0"/>
              <a:t>＞ </a:t>
            </a:r>
            <a:r>
              <a:rPr lang="ja-JP" altLang="en-US" dirty="0" smtClean="0">
                <a:solidFill>
                  <a:srgbClr val="FF0000"/>
                </a:solidFill>
              </a:rPr>
              <a:t>臨時</a:t>
            </a:r>
            <a:r>
              <a:rPr lang="ja-JP" altLang="en-US" dirty="0">
                <a:solidFill>
                  <a:srgbClr val="FF0000"/>
                </a:solidFill>
              </a:rPr>
              <a:t>財政対策債発行可能額は、総務省が考える各自治体固有の返済能力を考慮して自治体毎に割り当てられているとみなす</a:t>
            </a:r>
            <a:r>
              <a:rPr lang="ja-JP" altLang="en-US" dirty="0"/>
              <a:t>ことが出来る。既往臨時財政対策債のうち、制度によって償還財源が確保されていない部分を各自治体が自力で償還していくとすれば、その返済能力にたよらざるを得ない。交付税特会借入金を含めて、その返済能力に応じて、自治体毎の負担額を割り当てるべきだと考えるものである。</a:t>
            </a:r>
            <a:endParaRPr kumimoji="1" lang="ja-JP" altLang="en-US" dirty="0"/>
          </a:p>
        </p:txBody>
      </p:sp>
      <p:sp>
        <p:nvSpPr>
          <p:cNvPr id="4" name="スライド番号プレースホルダー 3"/>
          <p:cNvSpPr>
            <a:spLocks noGrp="1"/>
          </p:cNvSpPr>
          <p:nvPr>
            <p:ph type="sldNum" sz="quarter" idx="12"/>
          </p:nvPr>
        </p:nvSpPr>
        <p:spPr/>
        <p:txBody>
          <a:bodyPr/>
          <a:lstStyle/>
          <a:p>
            <a:fld id="{E05FE397-F798-4080-A4B1-49B1CE1190C3}" type="slidenum">
              <a:rPr kumimoji="1" lang="ja-JP" altLang="en-US" smtClean="0"/>
              <a:t>84</a:t>
            </a:fld>
            <a:endParaRPr kumimoji="1" lang="ja-JP" altLang="en-US"/>
          </a:p>
        </p:txBody>
      </p:sp>
    </p:spTree>
    <p:extLst>
      <p:ext uri="{BB962C8B-B14F-4D97-AF65-F5344CB8AC3E}">
        <p14:creationId xmlns:p14="http://schemas.microsoft.com/office/powerpoint/2010/main" val="6882599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9796397" cy="937582"/>
          </a:xfrm>
        </p:spPr>
        <p:txBody>
          <a:bodyPr>
            <a:normAutofit/>
          </a:bodyPr>
          <a:lstStyle/>
          <a:p>
            <a:r>
              <a:rPr lang="en-US" altLang="ja-JP" sz="3200" dirty="0"/>
              <a:t>(2) </a:t>
            </a:r>
            <a:r>
              <a:rPr lang="ja-JP" altLang="en-US" sz="3200" dirty="0"/>
              <a:t>基準財政収入額に基づく按分</a:t>
            </a:r>
            <a:r>
              <a:rPr lang="en-US" altLang="ja-JP" sz="3200" dirty="0"/>
              <a:t>(</a:t>
            </a:r>
            <a:r>
              <a:rPr lang="ja-JP" altLang="en-US" sz="3200" dirty="0" smtClean="0"/>
              <a:t>方法</a:t>
            </a:r>
            <a:r>
              <a:rPr lang="en-US" altLang="ja-JP" sz="3200" dirty="0" smtClean="0"/>
              <a:t>B)</a:t>
            </a:r>
            <a:r>
              <a:rPr lang="ja-JP" altLang="en-US" sz="3200" dirty="0"/>
              <a:t>：</a:t>
            </a:r>
            <a:endParaRPr kumimoji="1" lang="ja-JP" altLang="en-US" sz="3200" dirty="0"/>
          </a:p>
        </p:txBody>
      </p:sp>
      <p:sp>
        <p:nvSpPr>
          <p:cNvPr id="3" name="コンテンツ プレースホルダー 2"/>
          <p:cNvSpPr>
            <a:spLocks noGrp="1"/>
          </p:cNvSpPr>
          <p:nvPr>
            <p:ph idx="1"/>
          </p:nvPr>
        </p:nvSpPr>
        <p:spPr>
          <a:xfrm>
            <a:off x="650309" y="1337110"/>
            <a:ext cx="10635641" cy="4351338"/>
          </a:xfrm>
        </p:spPr>
        <p:txBody>
          <a:bodyPr>
            <a:normAutofit lnSpcReduction="10000"/>
          </a:bodyPr>
          <a:lstStyle/>
          <a:p>
            <a:pPr algn="just">
              <a:lnSpc>
                <a:spcPct val="100000"/>
              </a:lnSpc>
              <a:spcBef>
                <a:spcPts val="0"/>
              </a:spcBef>
              <a:spcAft>
                <a:spcPts val="1800"/>
              </a:spcAft>
              <a:buFont typeface="Wingdings" panose="05000000000000000000" pitchFamily="2" charset="2"/>
              <a:buChar char="l"/>
            </a:pPr>
            <a:r>
              <a:rPr lang="ja-JP" altLang="en-US" dirty="0" smtClean="0"/>
              <a:t> 「</a:t>
            </a:r>
            <a:r>
              <a:rPr lang="ja-JP" altLang="en-US" dirty="0"/>
              <a:t>臨時財政対策債償還費の基準財政需要額算入見込額」を都道府県集計値と市町村集計値に分け、その額を</a:t>
            </a:r>
            <a:r>
              <a:rPr lang="ja-JP" altLang="en-US" dirty="0">
                <a:solidFill>
                  <a:srgbClr val="FF0000"/>
                </a:solidFill>
              </a:rPr>
              <a:t>基準財政収入額に基づいて按分</a:t>
            </a:r>
            <a:r>
              <a:rPr lang="ja-JP" altLang="en-US" dirty="0"/>
              <a:t>し、個別自治体の負担として帰属させる。交付税特会借入残高の負担額は、地方全体の基準財政収入額に占める当該自治体分で按分する</a:t>
            </a:r>
            <a:r>
              <a:rPr lang="ja-JP" altLang="en-US" dirty="0" smtClean="0"/>
              <a:t>。</a:t>
            </a:r>
            <a:endParaRPr lang="en-US" altLang="ja-JP" dirty="0" smtClean="0"/>
          </a:p>
          <a:p>
            <a:pPr marL="0" indent="0" algn="just">
              <a:lnSpc>
                <a:spcPct val="100000"/>
              </a:lnSpc>
              <a:spcBef>
                <a:spcPts val="0"/>
              </a:spcBef>
              <a:spcAft>
                <a:spcPts val="1800"/>
              </a:spcAft>
              <a:buNone/>
            </a:pPr>
            <a:r>
              <a:rPr lang="ja-JP" altLang="en-US" dirty="0"/>
              <a:t>＝</a:t>
            </a:r>
            <a:r>
              <a:rPr lang="ja-JP" altLang="en-US" dirty="0" smtClean="0"/>
              <a:t>＞ 「</a:t>
            </a:r>
            <a:r>
              <a:rPr lang="ja-JP" altLang="en-US" dirty="0"/>
              <a:t>方法</a:t>
            </a:r>
            <a:r>
              <a:rPr lang="en-US" altLang="ja-JP" dirty="0"/>
              <a:t>2</a:t>
            </a:r>
            <a:r>
              <a:rPr lang="ja-JP" altLang="en-US" dirty="0"/>
              <a:t>」は、基準財政収入額に基づく按分方法である。</a:t>
            </a:r>
            <a:r>
              <a:rPr lang="ja-JP" altLang="en-US" dirty="0">
                <a:solidFill>
                  <a:srgbClr val="FF0000"/>
                </a:solidFill>
              </a:rPr>
              <a:t>将来に繰り延べられた債務を返済する際の財源は、地方の財源しかない</a:t>
            </a:r>
            <a:r>
              <a:rPr lang="ja-JP" altLang="en-US" dirty="0"/>
              <a:t>と考えるものである。すなわち、現行の地方税収の中でやりくりする（他の歳出への充当額の減額）か、地方税を引き上げて返済をするか、のいずれかである。</a:t>
            </a:r>
            <a:endParaRPr kumimoji="1" lang="ja-JP" altLang="en-US" dirty="0"/>
          </a:p>
        </p:txBody>
      </p:sp>
      <p:sp>
        <p:nvSpPr>
          <p:cNvPr id="4" name="スライド番号プレースホルダー 3"/>
          <p:cNvSpPr>
            <a:spLocks noGrp="1"/>
          </p:cNvSpPr>
          <p:nvPr>
            <p:ph type="sldNum" sz="quarter" idx="12"/>
          </p:nvPr>
        </p:nvSpPr>
        <p:spPr/>
        <p:txBody>
          <a:bodyPr/>
          <a:lstStyle/>
          <a:p>
            <a:fld id="{E05FE397-F798-4080-A4B1-49B1CE1190C3}" type="slidenum">
              <a:rPr kumimoji="1" lang="ja-JP" altLang="en-US" smtClean="0"/>
              <a:t>85</a:t>
            </a:fld>
            <a:endParaRPr kumimoji="1" lang="ja-JP" altLang="en-US"/>
          </a:p>
        </p:txBody>
      </p:sp>
    </p:spTree>
    <p:extLst>
      <p:ext uri="{BB962C8B-B14F-4D97-AF65-F5344CB8AC3E}">
        <p14:creationId xmlns:p14="http://schemas.microsoft.com/office/powerpoint/2010/main" val="871325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3773" y="239866"/>
            <a:ext cx="9508299" cy="849900"/>
          </a:xfrm>
        </p:spPr>
        <p:txBody>
          <a:bodyPr>
            <a:normAutofit/>
          </a:bodyPr>
          <a:lstStyle/>
          <a:p>
            <a:r>
              <a:rPr lang="en-US" altLang="ja-JP" sz="3200" dirty="0"/>
              <a:t>(3) </a:t>
            </a:r>
            <a:r>
              <a:rPr lang="ja-JP" altLang="en-US" sz="3200" dirty="0"/>
              <a:t>振替前基準財政需要額に基づく按分（</a:t>
            </a:r>
            <a:r>
              <a:rPr lang="ja-JP" altLang="en-US" sz="3200" dirty="0" smtClean="0"/>
              <a:t>方法</a:t>
            </a:r>
            <a:r>
              <a:rPr lang="en-US" altLang="ja-JP" sz="3200" dirty="0" smtClean="0"/>
              <a:t>C</a:t>
            </a:r>
            <a:r>
              <a:rPr lang="ja-JP" altLang="en-US" sz="3200" dirty="0" smtClean="0"/>
              <a:t>）</a:t>
            </a:r>
            <a:r>
              <a:rPr lang="ja-JP" altLang="en-US" sz="3200" dirty="0"/>
              <a:t>：</a:t>
            </a:r>
            <a:endParaRPr kumimoji="1" lang="ja-JP" altLang="en-US" sz="3200" dirty="0"/>
          </a:p>
        </p:txBody>
      </p:sp>
      <p:sp>
        <p:nvSpPr>
          <p:cNvPr id="3" name="コンテンツ プレースホルダー 2"/>
          <p:cNvSpPr>
            <a:spLocks noGrp="1"/>
          </p:cNvSpPr>
          <p:nvPr>
            <p:ph idx="1"/>
          </p:nvPr>
        </p:nvSpPr>
        <p:spPr>
          <a:xfrm>
            <a:off x="788096" y="1312058"/>
            <a:ext cx="10515600" cy="4351338"/>
          </a:xfrm>
        </p:spPr>
        <p:txBody>
          <a:bodyPr>
            <a:normAutofit fontScale="92500" lnSpcReduction="10000"/>
          </a:bodyPr>
          <a:lstStyle/>
          <a:p>
            <a:pPr algn="just">
              <a:lnSpc>
                <a:spcPct val="110000"/>
              </a:lnSpc>
              <a:spcBef>
                <a:spcPts val="0"/>
              </a:spcBef>
              <a:spcAft>
                <a:spcPts val="1800"/>
              </a:spcAft>
              <a:buFont typeface="Wingdings" panose="05000000000000000000" pitchFamily="2" charset="2"/>
              <a:buChar char="l"/>
            </a:pPr>
            <a:r>
              <a:rPr lang="ja-JP" altLang="en-US" dirty="0" smtClean="0"/>
              <a:t>　「</a:t>
            </a:r>
            <a:r>
              <a:rPr lang="ja-JP" altLang="en-US" dirty="0"/>
              <a:t>臨時財政対策債償還費の基準財政需要額算入見込額」を都道府県集計値と市町村集計値に分け、その額を</a:t>
            </a:r>
            <a:r>
              <a:rPr lang="ja-JP" altLang="en-US" dirty="0">
                <a:solidFill>
                  <a:srgbClr val="FF0000"/>
                </a:solidFill>
              </a:rPr>
              <a:t>振替前基準財政需要額に基づいて按分</a:t>
            </a:r>
            <a:r>
              <a:rPr lang="ja-JP" altLang="en-US" dirty="0"/>
              <a:t>し、個別自治体の負担として帰属させる。交付税特会借入残高の負担額は、地方全体の振替前基準財政需要額に占める当該自治体分で按分する。</a:t>
            </a:r>
          </a:p>
          <a:p>
            <a:pPr marL="0" indent="0" algn="just">
              <a:lnSpc>
                <a:spcPct val="110000"/>
              </a:lnSpc>
              <a:spcBef>
                <a:spcPts val="0"/>
              </a:spcBef>
              <a:spcAft>
                <a:spcPts val="1800"/>
              </a:spcAft>
              <a:buNone/>
            </a:pPr>
            <a:r>
              <a:rPr lang="ja-JP" altLang="en-US" dirty="0" smtClean="0"/>
              <a:t>＝＞「</a:t>
            </a:r>
            <a:r>
              <a:rPr lang="ja-JP" altLang="en-US" dirty="0"/>
              <a:t>方法</a:t>
            </a:r>
            <a:r>
              <a:rPr lang="en-US" altLang="ja-JP" dirty="0"/>
              <a:t>3</a:t>
            </a:r>
            <a:r>
              <a:rPr lang="ja-JP" altLang="en-US" dirty="0"/>
              <a:t>」は、振替前基準財政需要額（振替後基準財政需要額＋臨時財政対策債発行可能額）に基づく按分方法である。</a:t>
            </a:r>
            <a:r>
              <a:rPr lang="ja-JP" altLang="en-US" dirty="0">
                <a:solidFill>
                  <a:srgbClr val="FF0000"/>
                </a:solidFill>
              </a:rPr>
              <a:t>振替前基準財政需要額は、国が自治体に対して保障する地方公共サービスの水準に対応している。将来に繰り延べられた債務を返済する財源は、このサービスの水準を低下させて確保するべきだと考える</a:t>
            </a:r>
            <a:r>
              <a:rPr lang="ja-JP" altLang="en-US" dirty="0"/>
              <a:t>ものである。</a:t>
            </a:r>
          </a:p>
        </p:txBody>
      </p:sp>
      <p:sp>
        <p:nvSpPr>
          <p:cNvPr id="4" name="スライド番号プレースホルダー 3"/>
          <p:cNvSpPr>
            <a:spLocks noGrp="1"/>
          </p:cNvSpPr>
          <p:nvPr>
            <p:ph type="sldNum" sz="quarter" idx="12"/>
          </p:nvPr>
        </p:nvSpPr>
        <p:spPr/>
        <p:txBody>
          <a:bodyPr/>
          <a:lstStyle/>
          <a:p>
            <a:fld id="{E05FE397-F798-4080-A4B1-49B1CE1190C3}" type="slidenum">
              <a:rPr kumimoji="1" lang="ja-JP" altLang="en-US" smtClean="0"/>
              <a:t>86</a:t>
            </a:fld>
            <a:endParaRPr kumimoji="1" lang="ja-JP" altLang="en-US"/>
          </a:p>
        </p:txBody>
      </p:sp>
    </p:spTree>
    <p:extLst>
      <p:ext uri="{BB962C8B-B14F-4D97-AF65-F5344CB8AC3E}">
        <p14:creationId xmlns:p14="http://schemas.microsoft.com/office/powerpoint/2010/main" val="206672808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7585" y="138561"/>
            <a:ext cx="7644754" cy="505732"/>
          </a:xfrm>
        </p:spPr>
        <p:txBody>
          <a:bodyPr>
            <a:noAutofit/>
          </a:bodyPr>
          <a:lstStyle/>
          <a:p>
            <a:r>
              <a:rPr lang="en-US" altLang="ja-JP" sz="3200" dirty="0"/>
              <a:t>3.3 </a:t>
            </a:r>
            <a:r>
              <a:rPr lang="ja-JP" altLang="en-US" sz="3200" dirty="0"/>
              <a:t>債務</a:t>
            </a:r>
            <a:r>
              <a:rPr lang="ja-JP" altLang="en-US" sz="3200" dirty="0" smtClean="0"/>
              <a:t>割り当てシミュレーション</a:t>
            </a:r>
            <a:r>
              <a:rPr lang="ja-JP" altLang="en-US" sz="3200" dirty="0"/>
              <a:t>の結果</a:t>
            </a:r>
            <a:endParaRPr kumimoji="1" lang="ja-JP" altLang="en-US" sz="3200" dirty="0"/>
          </a:p>
        </p:txBody>
      </p:sp>
      <p:sp>
        <p:nvSpPr>
          <p:cNvPr id="3" name="コンテンツ プレースホルダー 2"/>
          <p:cNvSpPr>
            <a:spLocks noGrp="1"/>
          </p:cNvSpPr>
          <p:nvPr>
            <p:ph idx="1"/>
          </p:nvPr>
        </p:nvSpPr>
        <p:spPr>
          <a:xfrm>
            <a:off x="1247434" y="613907"/>
            <a:ext cx="9069887" cy="576067"/>
          </a:xfrm>
        </p:spPr>
        <p:txBody>
          <a:bodyPr/>
          <a:lstStyle/>
          <a:p>
            <a:pPr marL="0" indent="0">
              <a:buNone/>
            </a:pPr>
            <a:r>
              <a:rPr lang="en-US" altLang="ja-JP" dirty="0" smtClean="0"/>
              <a:t>(1</a:t>
            </a:r>
            <a:r>
              <a:rPr lang="en-US" altLang="ja-JP" dirty="0"/>
              <a:t>)</a:t>
            </a:r>
            <a:r>
              <a:rPr lang="ja-JP" altLang="en-US" dirty="0"/>
              <a:t>都道府県に対する債務割り当てシミュレーションの結果</a:t>
            </a:r>
            <a:endParaRPr kumimoji="1" lang="ja-JP" altLang="en-US" dirty="0"/>
          </a:p>
        </p:txBody>
      </p:sp>
      <p:sp>
        <p:nvSpPr>
          <p:cNvPr id="6" name="正方形/長方形 5"/>
          <p:cNvSpPr/>
          <p:nvPr/>
        </p:nvSpPr>
        <p:spPr>
          <a:xfrm>
            <a:off x="9499600" y="2362200"/>
            <a:ext cx="2441257" cy="2554545"/>
          </a:xfrm>
          <a:prstGeom prst="rect">
            <a:avLst/>
          </a:prstGeom>
        </p:spPr>
        <p:txBody>
          <a:bodyPr wrap="square">
            <a:spAutoFit/>
          </a:bodyPr>
          <a:lstStyle/>
          <a:p>
            <a:pPr marL="342900" indent="-342900" algn="just">
              <a:spcAft>
                <a:spcPts val="0"/>
              </a:spcAft>
              <a:buFont typeface="Wingdings" panose="05000000000000000000" pitchFamily="2" charset="2"/>
              <a:buChar char="l"/>
            </a:pPr>
            <a:r>
              <a:rPr lang="ja-JP" altLang="ja-JP" sz="20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最も負担能力が高いと考えられる東京都に関しては、交付税特会借入金に由来する負担増は標準財政規模比</a:t>
            </a:r>
            <a:r>
              <a:rPr lang="en-US" altLang="ja-JP" sz="2000" kern="0" dirty="0" smtClean="0">
                <a:latin typeface="ＭＳ Ｐゴシック" panose="020B0600070205080204" pitchFamily="50" charset="-128"/>
                <a:ea typeface="ＭＳ Ｐゴシック" panose="020B0600070205080204" pitchFamily="50" charset="-128"/>
                <a:cs typeface="ＭＳ ゴシック" panose="020B0609070205080204" pitchFamily="49" charset="-128"/>
              </a:rPr>
              <a:t>11</a:t>
            </a:r>
            <a:r>
              <a:rPr lang="ja-JP" altLang="ja-JP" sz="2000" kern="0" dirty="0" smtClean="0">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ja-JP" altLang="ja-JP" sz="20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にとどまっている</a:t>
            </a:r>
            <a:r>
              <a:rPr lang="ja-JP" altLang="ja-JP" kern="0" dirty="0">
                <a:latin typeface="Century" panose="02040604050505020304" pitchFamily="18" charset="0"/>
                <a:ea typeface="ＭＳ 明朝" panose="02020609040205080304" pitchFamily="17" charset="-128"/>
                <a:cs typeface="ＭＳ ゴシック" panose="020B0609070205080204" pitchFamily="49" charset="-128"/>
              </a:rPr>
              <a:t>。</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E05FE397-F798-4080-A4B1-49B1CE1190C3}" type="slidenum">
              <a:rPr kumimoji="1" lang="ja-JP" altLang="en-US" smtClean="0"/>
              <a:t>87</a:t>
            </a:fld>
            <a:endParaRPr kumimoji="1" lang="ja-JP" altLang="en-US"/>
          </a:p>
        </p:txBody>
      </p:sp>
      <p:pic>
        <p:nvPicPr>
          <p:cNvPr id="9" name="図 8"/>
          <p:cNvPicPr>
            <a:picLocks noChangeAspect="1"/>
          </p:cNvPicPr>
          <p:nvPr/>
        </p:nvPicPr>
        <p:blipFill>
          <a:blip r:embed="rId2"/>
          <a:stretch>
            <a:fillRect/>
          </a:stretch>
        </p:blipFill>
        <p:spPr>
          <a:xfrm>
            <a:off x="443386" y="1119639"/>
            <a:ext cx="8740746" cy="5738361"/>
          </a:xfrm>
          <a:prstGeom prst="rect">
            <a:avLst/>
          </a:prstGeom>
        </p:spPr>
      </p:pic>
    </p:spTree>
    <p:extLst>
      <p:ext uri="{BB962C8B-B14F-4D97-AF65-F5344CB8AC3E}">
        <p14:creationId xmlns:p14="http://schemas.microsoft.com/office/powerpoint/2010/main" val="9660007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687186" y="0"/>
            <a:ext cx="10817627" cy="6858000"/>
          </a:xfrm>
          <a:prstGeom prst="rect">
            <a:avLst/>
          </a:prstGeom>
        </p:spPr>
      </p:pic>
    </p:spTree>
    <p:extLst>
      <p:ext uri="{BB962C8B-B14F-4D97-AF65-F5344CB8AC3E}">
        <p14:creationId xmlns:p14="http://schemas.microsoft.com/office/powerpoint/2010/main" val="15994591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325100" y="2273301"/>
            <a:ext cx="1524521" cy="1631216"/>
          </a:xfrm>
          <a:prstGeom prst="rect">
            <a:avLst/>
          </a:prstGeom>
        </p:spPr>
        <p:txBody>
          <a:bodyPr wrap="square">
            <a:spAutoFit/>
          </a:bodyPr>
          <a:lstStyle/>
          <a:p>
            <a:pPr marL="285750" indent="-285750">
              <a:buFont typeface="Wingdings" panose="05000000000000000000" pitchFamily="2" charset="2"/>
              <a:buChar char="l"/>
            </a:pPr>
            <a:r>
              <a:rPr lang="ja-JP" altLang="ja-JP" sz="20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都道府県相互の負担増の格差が最も大きい</a:t>
            </a:r>
            <a:endParaRPr lang="ja-JP" altLang="en-US" sz="20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E05FE397-F798-4080-A4B1-49B1CE1190C3}" type="slidenum">
              <a:rPr kumimoji="1" lang="ja-JP" altLang="en-US" smtClean="0"/>
              <a:t>89</a:t>
            </a:fld>
            <a:endParaRPr kumimoji="1" lang="ja-JP" altLang="en-US"/>
          </a:p>
        </p:txBody>
      </p:sp>
      <p:pic>
        <p:nvPicPr>
          <p:cNvPr id="3" name="図 2"/>
          <p:cNvPicPr>
            <a:picLocks noChangeAspect="1"/>
          </p:cNvPicPr>
          <p:nvPr/>
        </p:nvPicPr>
        <p:blipFill>
          <a:blip r:embed="rId2"/>
          <a:stretch>
            <a:fillRect/>
          </a:stretch>
        </p:blipFill>
        <p:spPr>
          <a:xfrm>
            <a:off x="622300" y="228600"/>
            <a:ext cx="9566901" cy="6202743"/>
          </a:xfrm>
          <a:prstGeom prst="rect">
            <a:avLst/>
          </a:prstGeom>
        </p:spPr>
      </p:pic>
    </p:spTree>
    <p:extLst>
      <p:ext uri="{BB962C8B-B14F-4D97-AF65-F5344CB8AC3E}">
        <p14:creationId xmlns:p14="http://schemas.microsoft.com/office/powerpoint/2010/main" val="3920307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 name="図 4"/>
          <p:cNvPicPr>
            <a:picLocks noChangeAspect="1"/>
          </p:cNvPicPr>
          <p:nvPr/>
        </p:nvPicPr>
        <p:blipFill>
          <a:blip r:embed="rId2"/>
          <a:stretch>
            <a:fillRect/>
          </a:stretch>
        </p:blipFill>
        <p:spPr>
          <a:xfrm>
            <a:off x="1703432" y="0"/>
            <a:ext cx="8785135" cy="6858000"/>
          </a:xfrm>
          <a:prstGeom prst="rect">
            <a:avLst/>
          </a:prstGeom>
        </p:spPr>
      </p:pic>
    </p:spTree>
    <p:extLst>
      <p:ext uri="{BB962C8B-B14F-4D97-AF65-F5344CB8AC3E}">
        <p14:creationId xmlns:p14="http://schemas.microsoft.com/office/powerpoint/2010/main" val="5642836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361898" y="0"/>
            <a:ext cx="11468203" cy="6858000"/>
          </a:xfrm>
          <a:prstGeom prst="rect">
            <a:avLst/>
          </a:prstGeom>
        </p:spPr>
      </p:pic>
    </p:spTree>
    <p:extLst>
      <p:ext uri="{BB962C8B-B14F-4D97-AF65-F5344CB8AC3E}">
        <p14:creationId xmlns:p14="http://schemas.microsoft.com/office/powerpoint/2010/main" val="17953651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8728291" y="2780645"/>
            <a:ext cx="3234065" cy="3170099"/>
          </a:xfrm>
          <a:prstGeom prst="rect">
            <a:avLst/>
          </a:prstGeom>
        </p:spPr>
        <p:txBody>
          <a:bodyPr wrap="square">
            <a:spAutoFit/>
          </a:bodyPr>
          <a:lstStyle/>
          <a:p>
            <a:pPr marL="342900" indent="-342900" algn="just">
              <a:spcAft>
                <a:spcPts val="0"/>
              </a:spcAft>
              <a:buFont typeface="Wingdings" panose="05000000000000000000" pitchFamily="2" charset="2"/>
              <a:buChar char="l"/>
            </a:pPr>
            <a:r>
              <a:rPr lang="ja-JP" altLang="ja-JP" sz="2000" kern="0" dirty="0">
                <a:solidFill>
                  <a:srgbClr val="000000"/>
                </a:solidFill>
                <a:latin typeface="ＭＳ Ｐゴシック" panose="020B0600070205080204" pitchFamily="50" charset="-128"/>
                <a:ea typeface="ＭＳ Ｐゴシック" panose="020B0600070205080204" pitchFamily="50" charset="-128"/>
                <a:cs typeface="ＭＳ ゴシック" panose="020B0609070205080204" pitchFamily="49" charset="-128"/>
              </a:rPr>
              <a:t>振替前基準財政需要額の絶対値も振替前基準財政需要額に基づく按分額（負担増）も東京都が突出して高いが、按分額（負担増）の標準財政規模比は東京都が最も小さい。ただし、「</a:t>
            </a:r>
            <a:r>
              <a:rPr lang="ja-JP" altLang="ja-JP" sz="2000" kern="0" dirty="0" smtClean="0">
                <a:solidFill>
                  <a:srgbClr val="000000"/>
                </a:solidFill>
                <a:latin typeface="ＭＳ Ｐゴシック" panose="020B0600070205080204" pitchFamily="50" charset="-128"/>
                <a:ea typeface="ＭＳ Ｐゴシック" panose="020B0600070205080204" pitchFamily="50" charset="-128"/>
                <a:cs typeface="ＭＳ ゴシック" panose="020B0609070205080204" pitchFamily="49" charset="-128"/>
              </a:rPr>
              <a:t>方法</a:t>
            </a:r>
            <a:r>
              <a:rPr lang="en-US" altLang="ja-JP" sz="2000" kern="0" dirty="0" smtClean="0">
                <a:solidFill>
                  <a:srgbClr val="000000"/>
                </a:solidFill>
                <a:latin typeface="ＭＳ Ｐゴシック" panose="020B0600070205080204" pitchFamily="50" charset="-128"/>
                <a:ea typeface="ＭＳ Ｐゴシック" panose="020B0600070205080204" pitchFamily="50" charset="-128"/>
                <a:cs typeface="ＭＳ ゴシック" panose="020B0609070205080204" pitchFamily="49" charset="-128"/>
              </a:rPr>
              <a:t>A</a:t>
            </a:r>
            <a:r>
              <a:rPr lang="ja-JP" altLang="ja-JP" sz="2000" kern="0" dirty="0" smtClean="0">
                <a:solidFill>
                  <a:srgbClr val="000000"/>
                </a:solidFill>
                <a:latin typeface="ＭＳ Ｐゴシック" panose="020B0600070205080204" pitchFamily="50" charset="-128"/>
                <a:ea typeface="ＭＳ Ｐゴシック" panose="020B0600070205080204" pitchFamily="50" charset="-128"/>
                <a:cs typeface="ＭＳ ゴシック" panose="020B0609070205080204" pitchFamily="49" charset="-128"/>
              </a:rPr>
              <a:t>」</a:t>
            </a:r>
            <a:r>
              <a:rPr lang="ja-JP" altLang="ja-JP" sz="2000" kern="0" dirty="0">
                <a:solidFill>
                  <a:srgbClr val="000000"/>
                </a:solidFill>
                <a:latin typeface="ＭＳ Ｐゴシック" panose="020B0600070205080204" pitchFamily="50" charset="-128"/>
                <a:ea typeface="ＭＳ Ｐゴシック" panose="020B0600070205080204" pitchFamily="50" charset="-128"/>
                <a:cs typeface="ＭＳ ゴシック" panose="020B0609070205080204" pitchFamily="49" charset="-128"/>
              </a:rPr>
              <a:t>と比べれば、他の道府県との差は小さい。</a:t>
            </a:r>
            <a:endParaRPr lang="ja-JP" altLang="ja-JP" sz="2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E05FE397-F798-4080-A4B1-49B1CE1190C3}" type="slidenum">
              <a:rPr kumimoji="1" lang="ja-JP" altLang="en-US" smtClean="0"/>
              <a:t>91</a:t>
            </a:fld>
            <a:endParaRPr kumimoji="1" lang="ja-JP" altLang="en-US"/>
          </a:p>
        </p:txBody>
      </p:sp>
      <p:pic>
        <p:nvPicPr>
          <p:cNvPr id="3" name="図 2"/>
          <p:cNvPicPr>
            <a:picLocks noChangeAspect="1"/>
          </p:cNvPicPr>
          <p:nvPr/>
        </p:nvPicPr>
        <p:blipFill>
          <a:blip r:embed="rId2"/>
          <a:stretch>
            <a:fillRect/>
          </a:stretch>
        </p:blipFill>
        <p:spPr>
          <a:xfrm>
            <a:off x="0" y="361950"/>
            <a:ext cx="9177259" cy="5994400"/>
          </a:xfrm>
          <a:prstGeom prst="rect">
            <a:avLst/>
          </a:prstGeom>
        </p:spPr>
      </p:pic>
    </p:spTree>
    <p:extLst>
      <p:ext uri="{BB962C8B-B14F-4D97-AF65-F5344CB8AC3E}">
        <p14:creationId xmlns:p14="http://schemas.microsoft.com/office/powerpoint/2010/main" val="223429097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2"/>
          <a:stretch>
            <a:fillRect/>
          </a:stretch>
        </p:blipFill>
        <p:spPr>
          <a:xfrm>
            <a:off x="880062" y="0"/>
            <a:ext cx="10431875" cy="6858000"/>
          </a:xfrm>
          <a:prstGeom prst="rect">
            <a:avLst/>
          </a:prstGeom>
        </p:spPr>
      </p:pic>
    </p:spTree>
    <p:extLst>
      <p:ext uri="{BB962C8B-B14F-4D97-AF65-F5344CB8AC3E}">
        <p14:creationId xmlns:p14="http://schemas.microsoft.com/office/powerpoint/2010/main" val="7008006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マクロ</a:t>
            </a:r>
            <a:r>
              <a:rPr lang="ja-JP" altLang="en-US" dirty="0" smtClean="0"/>
              <a:t>の健全化にむけた３つのステップ</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3200" dirty="0">
                <a:solidFill>
                  <a:srgbClr val="FF0000"/>
                </a:solidFill>
              </a:rPr>
              <a:t>第</a:t>
            </a:r>
            <a:r>
              <a:rPr lang="en-US" altLang="ja-JP" sz="3200" dirty="0">
                <a:solidFill>
                  <a:srgbClr val="FF0000"/>
                </a:solidFill>
              </a:rPr>
              <a:t>1 </a:t>
            </a:r>
            <a:r>
              <a:rPr lang="ja-JP" altLang="en-US" sz="3200" dirty="0">
                <a:solidFill>
                  <a:srgbClr val="FF0000"/>
                </a:solidFill>
              </a:rPr>
              <a:t>ステップ：認識していない将来負担額の</a:t>
            </a:r>
            <a:r>
              <a:rPr lang="ja-JP" altLang="en-US" sz="3200" dirty="0" smtClean="0">
                <a:solidFill>
                  <a:srgbClr val="FF0000"/>
                </a:solidFill>
              </a:rPr>
              <a:t>再認識</a:t>
            </a:r>
            <a:endParaRPr lang="en-US" altLang="ja-JP" sz="3200" dirty="0" smtClean="0">
              <a:solidFill>
                <a:srgbClr val="FF0000"/>
              </a:solidFill>
            </a:endParaRPr>
          </a:p>
          <a:p>
            <a:r>
              <a:rPr lang="ja-JP" altLang="en-US" sz="3200" dirty="0">
                <a:solidFill>
                  <a:srgbClr val="FF0000"/>
                </a:solidFill>
              </a:rPr>
              <a:t>第</a:t>
            </a:r>
            <a:r>
              <a:rPr lang="en-US" altLang="ja-JP" sz="3200" dirty="0">
                <a:solidFill>
                  <a:srgbClr val="FF0000"/>
                </a:solidFill>
              </a:rPr>
              <a:t>2 </a:t>
            </a:r>
            <a:r>
              <a:rPr lang="ja-JP" altLang="en-US" sz="3200" dirty="0">
                <a:solidFill>
                  <a:srgbClr val="FF0000"/>
                </a:solidFill>
              </a:rPr>
              <a:t>ステップ：マクロとミクロ合計額の乖離の</a:t>
            </a:r>
            <a:r>
              <a:rPr lang="ja-JP" altLang="en-US" sz="3200" dirty="0" smtClean="0">
                <a:solidFill>
                  <a:srgbClr val="FF0000"/>
                </a:solidFill>
              </a:rPr>
              <a:t>縮小</a:t>
            </a:r>
            <a:endParaRPr lang="en-US" altLang="ja-JP" sz="3200" dirty="0" smtClean="0">
              <a:solidFill>
                <a:srgbClr val="FF0000"/>
              </a:solidFill>
            </a:endParaRPr>
          </a:p>
          <a:p>
            <a:r>
              <a:rPr lang="ja-JP" altLang="en-US" sz="3200" dirty="0" smtClean="0"/>
              <a:t>＝＞乖離分も地方</a:t>
            </a:r>
            <a:r>
              <a:rPr lang="ja-JP" altLang="en-US" sz="3200" dirty="0"/>
              <a:t>全体で返済する必要があり</a:t>
            </a:r>
            <a:r>
              <a:rPr lang="ja-JP" altLang="en-US" sz="3200" dirty="0" smtClean="0"/>
              <a:t>，個別自治に</a:t>
            </a:r>
            <a:r>
              <a:rPr lang="ja-JP" altLang="en-US" sz="3200" dirty="0"/>
              <a:t>は財政負担が生ずることを再認識させ，その金額を明</a:t>
            </a:r>
            <a:r>
              <a:rPr lang="ja-JP" altLang="en-US" sz="3200" dirty="0" smtClean="0"/>
              <a:t>示すること</a:t>
            </a:r>
            <a:r>
              <a:rPr lang="ja-JP" altLang="en-US" sz="3200" dirty="0"/>
              <a:t>で，自治体に確実に返済するインセンティブを持たせる</a:t>
            </a:r>
            <a:endParaRPr lang="en-US" altLang="ja-JP" sz="3200" dirty="0" smtClean="0"/>
          </a:p>
          <a:p>
            <a:r>
              <a:rPr lang="ja-JP" altLang="en-US" sz="3200" dirty="0">
                <a:solidFill>
                  <a:srgbClr val="FF0000"/>
                </a:solidFill>
              </a:rPr>
              <a:t>第</a:t>
            </a:r>
            <a:r>
              <a:rPr lang="en-US" altLang="ja-JP" sz="3200" dirty="0">
                <a:solidFill>
                  <a:srgbClr val="FF0000"/>
                </a:solidFill>
              </a:rPr>
              <a:t>3 </a:t>
            </a:r>
            <a:r>
              <a:rPr lang="ja-JP" altLang="en-US" sz="3200" dirty="0">
                <a:solidFill>
                  <a:srgbClr val="FF0000"/>
                </a:solidFill>
              </a:rPr>
              <a:t>ステップ：個別自治体に再認識された財政負担額分も考慮した</a:t>
            </a:r>
            <a:r>
              <a:rPr lang="ja-JP" altLang="en-US" sz="3200" dirty="0" smtClean="0">
                <a:solidFill>
                  <a:srgbClr val="FF0000"/>
                </a:solidFill>
              </a:rPr>
              <a:t>健全化</a:t>
            </a:r>
            <a:r>
              <a:rPr lang="ja-JP" altLang="en-US" sz="3200" dirty="0">
                <a:solidFill>
                  <a:srgbClr val="FF0000"/>
                </a:solidFill>
              </a:rPr>
              <a:t>判断比率の算定によるガバナンス</a:t>
            </a:r>
            <a:endParaRPr kumimoji="1" lang="ja-JP" altLang="en-US" sz="3200" dirty="0">
              <a:solidFill>
                <a:srgbClr val="FF0000"/>
              </a:solidFill>
            </a:endParaRPr>
          </a:p>
        </p:txBody>
      </p:sp>
    </p:spTree>
    <p:extLst>
      <p:ext uri="{BB962C8B-B14F-4D97-AF65-F5344CB8AC3E}">
        <p14:creationId xmlns:p14="http://schemas.microsoft.com/office/powerpoint/2010/main" val="1556804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5134</TotalTime>
  <Words>4805</Words>
  <Application>Microsoft Office PowerPoint</Application>
  <PresentationFormat>ワイド画面</PresentationFormat>
  <Paragraphs>247</Paragraphs>
  <Slides>93</Slides>
  <Notes>7</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93</vt:i4>
      </vt:variant>
    </vt:vector>
  </HeadingPairs>
  <TitlesOfParts>
    <vt:vector size="106" baseType="lpstr">
      <vt:lpstr>AR Pゴシック体S</vt:lpstr>
      <vt:lpstr>AR P丸ゴシック体E</vt:lpstr>
      <vt:lpstr>ＭＳ Ｐゴシック</vt:lpstr>
      <vt:lpstr>ＭＳ ゴシック</vt:lpstr>
      <vt:lpstr>ＭＳ 明朝</vt:lpstr>
      <vt:lpstr>新細明體</vt:lpstr>
      <vt:lpstr>Arial</vt:lpstr>
      <vt:lpstr>Calibri</vt:lpstr>
      <vt:lpstr>Calibri Light</vt:lpstr>
      <vt:lpstr>Century</vt:lpstr>
      <vt:lpstr>Times New Roman</vt:lpstr>
      <vt:lpstr>Wingdings</vt:lpstr>
      <vt:lpstr>Office テーマ</vt:lpstr>
      <vt:lpstr>      「地方財政健全化法とガバナンスの経済学 制度本格施行後 10 年での実証的評価」 （赤井・石川(2019)有斐閣より）  2019年12月20日（月）  財政・公共経済ワークショップ</vt:lpstr>
      <vt:lpstr>PowerPoint プレゼンテーション</vt:lpstr>
      <vt:lpstr>PowerPoint プレゼンテーション</vt:lpstr>
      <vt:lpstr>PowerPoint プレゼンテーション</vt:lpstr>
      <vt:lpstr>PowerPoint プレゼンテーション</vt:lpstr>
      <vt:lpstr>目次紹介</vt:lpstr>
      <vt:lpstr>本日の流れ</vt:lpstr>
      <vt:lpstr>      </vt:lpstr>
      <vt:lpstr>PowerPoint プレゼンテーション</vt:lpstr>
      <vt:lpstr>PowerPoint プレゼンテーション</vt:lpstr>
      <vt:lpstr>      </vt:lpstr>
      <vt:lpstr>PowerPoint プレゼンテーション</vt:lpstr>
      <vt:lpstr>健全化判断比率の概要（１）</vt:lpstr>
      <vt:lpstr>健全化判断比率の概要（2）</vt:lpstr>
      <vt:lpstr>健全化判断比率の概要（3）</vt:lpstr>
      <vt:lpstr>健全化判断比率の概要（4）</vt:lpstr>
      <vt:lpstr>健全化判断比率の評価基準</vt:lpstr>
      <vt:lpstr>日本の自治体の財政状況(都道府県）</vt:lpstr>
      <vt:lpstr>日本の自治体の財政状況(市町村）</vt:lpstr>
      <vt:lpstr>健全化判断比率の推移</vt:lpstr>
      <vt:lpstr>無借金自治体数の推移</vt:lpstr>
      <vt:lpstr>寄り道：基金の議論の整理</vt:lpstr>
      <vt:lpstr>PowerPoint プレゼンテーション</vt:lpstr>
      <vt:lpstr>PowerPoint プレゼンテーション</vt:lpstr>
      <vt:lpstr>PowerPoint プレゼンテーション</vt:lpstr>
      <vt:lpstr>PowerPoint プレゼンテーション</vt:lpstr>
      <vt:lpstr>世間で話題になった「先食い問題」</vt:lpstr>
      <vt:lpstr>PowerPoint プレゼンテーション</vt:lpstr>
      <vt:lpstr>PowerPoint プレゼンテーション</vt:lpstr>
      <vt:lpstr>減債基金積立不足を考慮して算定した額</vt:lpstr>
      <vt:lpstr>PowerPoint プレゼンテーション</vt:lpstr>
      <vt:lpstr>この式に潜む実質公債費比率の健全化へのガバナンス効果</vt:lpstr>
      <vt:lpstr>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夕張のみが破綻：運命を決めた背景</vt:lpstr>
      <vt:lpstr>⑴　市長の強い主張に対し、揺らぐ制度の厳格性</vt:lpstr>
      <vt:lpstr>⑵　ダムの補償金を背景にした開発路線の継続</vt:lpstr>
      <vt:lpstr>⑶　「赤字隠し」以外の不正経理（「ヤミ起債」）</vt:lpstr>
      <vt:lpstr>⑷　ガバナンス制度の限界</vt:lpstr>
      <vt:lpstr>PowerPoint プレゼンテーション</vt:lpstr>
      <vt:lpstr>PowerPoint プレゼンテーション</vt:lpstr>
      <vt:lpstr>PowerPoint プレゼンテーション</vt:lpstr>
      <vt:lpstr>PowerPoint プレゼンテーション</vt:lpstr>
      <vt:lpstr>強化されたガバナンス</vt:lpstr>
      <vt:lpstr>万全ではない健全化法</vt:lpstr>
      <vt:lpstr>      </vt:lpstr>
      <vt:lpstr>改善の提案</vt:lpstr>
      <vt:lpstr>改善の提案</vt:lpstr>
      <vt:lpstr>提案内容のイメージ</vt:lpstr>
      <vt:lpstr>      </vt:lpstr>
      <vt:lpstr>ポイント</vt:lpstr>
      <vt:lpstr>はじめに</vt:lpstr>
      <vt:lpstr>PowerPoint プレゼンテーション</vt:lpstr>
      <vt:lpstr>重要な論点と事実</vt:lpstr>
      <vt:lpstr>PowerPoint プレゼンテーション</vt:lpstr>
      <vt:lpstr>「地方財政計画」制度のおさらい</vt:lpstr>
      <vt:lpstr>PowerPoint プレゼンテーション</vt:lpstr>
      <vt:lpstr>PowerPoint プレゼンテーション</vt:lpstr>
      <vt:lpstr>PowerPoint プレゼンテーション</vt:lpstr>
      <vt:lpstr>構成</vt:lpstr>
      <vt:lpstr>1. ミクロの地方債務とマクロの地方債務の乖離の実態 1.1 地方財政全体の借入金残高の状況</vt:lpstr>
      <vt:lpstr>1.2 乖離を生み出す「地方債元利償還金に対する基準財政需要額算入見込額」 </vt:lpstr>
      <vt:lpstr>PowerPoint プレゼンテーション</vt:lpstr>
      <vt:lpstr>地方財政健全化法の下でのミクロ合計額とマクロの乖離の乖離を生み出す根幹にある、各自治体における「基準財政需要額算入見込額」の集計値の推移</vt:lpstr>
      <vt:lpstr>PowerPoint プレゼンテーション</vt:lpstr>
      <vt:lpstr>PowerPoint プレゼンテーション</vt:lpstr>
      <vt:lpstr>PowerPoint プレゼンテーション</vt:lpstr>
      <vt:lpstr>PowerPoint プレゼンテーション</vt:lpstr>
      <vt:lpstr>2．地方財政計画上の財源不足額と臨時財政対策債の問題点 2.1 将来負担比率のガバナンス効果が及ばない債務</vt:lpstr>
      <vt:lpstr>PowerPoint プレゼンテーション</vt:lpstr>
      <vt:lpstr>PowerPoint プレゼンテーション</vt:lpstr>
      <vt:lpstr>2.2 地方財政全体の持続可能性と地方財政計画における臨時財政対策債：論点</vt:lpstr>
      <vt:lpstr>2.3 臨時財政対策債元金償還費に係る基準財政需要額見込額の推定</vt:lpstr>
      <vt:lpstr>(2)臨時財政対策債の理論元金償還費</vt:lpstr>
      <vt:lpstr>PowerPoint プレゼンテーション</vt:lpstr>
      <vt:lpstr>PowerPoint プレゼンテーション</vt:lpstr>
      <vt:lpstr>3. 乖離解消とマクロの財政健全化に向けた方策：債務割り当てシミュレーション(2018年度末）</vt:lpstr>
      <vt:lpstr>(1)臨時財政対策債に係る基準財政需要算入見込額に基づく按分 （方法A）:</vt:lpstr>
      <vt:lpstr>(2) 基準財政収入額に基づく按分(方法B)：</vt:lpstr>
      <vt:lpstr>(3) 振替前基準財政需要額に基づく按分（方法C）：</vt:lpstr>
      <vt:lpstr>3.3 債務割り当てシミュレーションの結果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マクロの健全化にむけた３つのステップ</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2019年7月16日（火）  三井住友銀行グループインフラ勉強会</dc:title>
  <dc:creator>akainobuo</dc:creator>
  <cp:lastModifiedBy>akainobuo</cp:lastModifiedBy>
  <cp:revision>63</cp:revision>
  <dcterms:created xsi:type="dcterms:W3CDTF">2019-09-06T11:59:02Z</dcterms:created>
  <dcterms:modified xsi:type="dcterms:W3CDTF">2019-12-15T11:35:20Z</dcterms:modified>
</cp:coreProperties>
</file>