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60" r:id="rId3"/>
    <p:sldId id="279" r:id="rId4"/>
    <p:sldId id="278" r:id="rId5"/>
    <p:sldId id="280" r:id="rId6"/>
    <p:sldId id="262" r:id="rId7"/>
    <p:sldId id="265" r:id="rId8"/>
    <p:sldId id="263" r:id="rId9"/>
    <p:sldId id="268" r:id="rId10"/>
    <p:sldId id="267" r:id="rId11"/>
    <p:sldId id="264" r:id="rId12"/>
    <p:sldId id="274" r:id="rId13"/>
    <p:sldId id="257" r:id="rId14"/>
    <p:sldId id="281" r:id="rId15"/>
    <p:sldId id="259" r:id="rId16"/>
    <p:sldId id="269" r:id="rId17"/>
    <p:sldId id="270" r:id="rId18"/>
    <p:sldId id="273" r:id="rId19"/>
    <p:sldId id="272" r:id="rId20"/>
    <p:sldId id="276" r:id="rId21"/>
    <p:sldId id="258" r:id="rId22"/>
    <p:sldId id="277" r:id="rId23"/>
    <p:sldId id="256" r:id="rId2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252D9-6CF1-437B-A377-5952CE05F22A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09EB4-3EB8-434E-A27B-6823B06F8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91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AF06A3-1C3D-3AE3-1A50-1EB5E0ABA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FB91B8-2967-013D-651D-010C6CA77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5D123C-B778-92D0-8AD5-E14F0FB8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05-4788-4E77-A930-377CA2FA9BF5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F57D19-A7E2-E422-87DD-E807BA26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DD4C3D-CA6A-F056-E2B2-EC23B6FD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88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5647D-9FB4-11DF-E0F7-BD52B555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5CE5E3-A435-F922-132F-26710E75F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960328-723F-14B0-7C94-F7B182DD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7E9A-4D42-447F-90E7-AD645D75308C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1CFFB6-5141-1DB1-B2FE-53E3A04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F2C1A6-07B1-558A-0BD7-0D9FFC05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9421C51-4D6F-E0E3-1C2F-0DCA372F4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AEF1C3-DF34-87C4-F588-9236335A4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82143E-14B2-8BAC-1A32-5254356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F8A3-3706-4C94-ADAF-0E5574CFAFB4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856731-8573-6C63-53D8-2189E31D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76E6F2-8D60-269A-DFC8-83901E74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78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5AFF4-14EC-4551-66D0-13046794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D8F798-89A1-4F6F-8B81-2BA5FB7AA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449C29-A410-648C-6EEF-ACA05356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AD3D-A5FF-4954-933A-C4A76A98CB0B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F644D0-2DC2-6C62-B971-D2029A1B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4C78C7-AFB2-39B3-739F-806847BD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2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6DBAD2-4D1C-A757-B8CB-78B0AAF3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F04599-839A-F97B-2B69-34DC4EB1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3EB638-7CB4-3B83-5C14-3C471047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8826-E464-4117-8EE1-558AFE8BE4DA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07F056-EC20-7781-0167-498B008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F8BA78-7E1D-6B13-004F-D891EDB9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40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07AE65-55E9-CF69-84EE-57EBB61B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EA9BB8-7228-0186-E492-6EEBA87B4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4BE7ED-7D5D-BD32-41F8-4D423EB8A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EC5003-4E0D-E82A-CF6D-62D85879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85E0-6A30-4690-8445-9D790C73E61B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819AC-6698-1A12-ED20-59CD2C57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FF8C88-943C-8ED8-A741-5984DBCE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11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728904-1853-217D-4BCB-070CEA29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F8BE61-67FF-7856-BEC1-3C37F209F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2A94D0-425C-BA13-B173-D8588590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6513B1-0467-2C24-BB1E-34B24065E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88CF3CC-7D0C-F786-C804-7540BE81F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8ECF25-7B3F-E0FF-96CE-FA2DC16B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65E0-A240-4B13-AB82-604EA9F80FE1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397E46D-557C-CE3D-9BBE-7CC8FC74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383015D-DA11-EE2D-54D2-F26FCFBA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23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CF292E-CDDE-A1D2-79A3-0391EE96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5E57C2-6DC7-B17A-374B-0AD16862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99A3-DB87-4718-9229-693C90B568D1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25544B-04DA-2D28-EECF-51C5C3C3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EC295B-D2A1-35C1-757B-0E7CF068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00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486CBBF-2444-50CE-EAF8-18195869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1FA5-DCCF-4C84-8ACE-A91C149637AE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91C1F44-87EB-F4F7-B2BB-09F9FA97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F6B1B8-79F0-8B24-7A84-D5AC66D5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29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D1202A-3137-C28B-8583-E3639CD5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57D371-7A67-174E-76B2-77135A22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18D4E7-0E67-1010-68D1-17A684365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C040A2-4DD6-787D-5EFB-95C0715B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C15-AE46-4FF7-994D-8F7FE2796847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694A85-10B3-E791-262D-A70B38CD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53E822-D6D4-4C6E-BFA8-7A49325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24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60DDC-E937-A873-056C-F2182F2E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72AEEC5-B028-61F7-AA8C-39CD6E55B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1C3253-891A-DFCA-B35F-CEE8BA15D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A6D6EB-92E4-D33F-1ED0-466EEB0C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CC1F-00AD-4E45-8703-6D7A61AB91C8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114221-03E4-1062-E3A6-637E2B21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392EA7-AF3F-C327-6E02-45557C6F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68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770D53-4F85-9D9E-AD3D-E1C625F4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6A700D-178A-C4EA-CCEE-D62D90CC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49E78F-BC47-65B3-ADCA-8BB59796B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51D8-29BA-43B0-B174-805545879C97}" type="datetime1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839F23-931B-2996-7553-7CF4143C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A82EE9-027D-BEC4-FC89-7443E4EFD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49AE-D378-4BD9-B62E-877CFD6B5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93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50.png"/><Relationship Id="rId21" Type="http://schemas.openxmlformats.org/officeDocument/2006/relationships/image" Target="../media/image62.png"/><Relationship Id="rId7" Type="http://schemas.openxmlformats.org/officeDocument/2006/relationships/image" Target="../media/image49.png"/><Relationship Id="rId12" Type="http://schemas.openxmlformats.org/officeDocument/2006/relationships/image" Target="../media/image530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image" Target="../media/image440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5" Type="http://schemas.openxmlformats.org/officeDocument/2006/relationships/image" Target="../media/image470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4" Type="http://schemas.openxmlformats.org/officeDocument/2006/relationships/image" Target="../media/image460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26" Type="http://schemas.openxmlformats.org/officeDocument/2006/relationships/image" Target="../media/image250.png"/><Relationship Id="rId3" Type="http://schemas.openxmlformats.org/officeDocument/2006/relationships/image" Target="../media/image210.png"/><Relationship Id="rId21" Type="http://schemas.openxmlformats.org/officeDocument/2006/relationships/image" Target="../media/image200.png"/><Relationship Id="rId7" Type="http://schemas.openxmlformats.org/officeDocument/2006/relationships/image" Target="../media/image610.png"/><Relationship Id="rId12" Type="http://schemas.openxmlformats.org/officeDocument/2006/relationships/image" Target="../media/image111.png"/><Relationship Id="rId17" Type="http://schemas.openxmlformats.org/officeDocument/2006/relationships/image" Target="../media/image160.png"/><Relationship Id="rId25" Type="http://schemas.openxmlformats.org/officeDocument/2006/relationships/image" Target="../media/image240.png"/><Relationship Id="rId2" Type="http://schemas.openxmlformats.org/officeDocument/2006/relationships/image" Target="../media/image110.png"/><Relationship Id="rId16" Type="http://schemas.openxmlformats.org/officeDocument/2006/relationships/image" Target="../media/image150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11" Type="http://schemas.openxmlformats.org/officeDocument/2006/relationships/image" Target="../media/image100.png"/><Relationship Id="rId24" Type="http://schemas.openxmlformats.org/officeDocument/2006/relationships/image" Target="../media/image230.png"/><Relationship Id="rId5" Type="http://schemas.openxmlformats.org/officeDocument/2006/relationships/image" Target="../media/image410.png"/><Relationship Id="rId15" Type="http://schemas.openxmlformats.org/officeDocument/2006/relationships/image" Target="../media/image140.png"/><Relationship Id="rId23" Type="http://schemas.openxmlformats.org/officeDocument/2006/relationships/image" Target="../media/image220.png"/><Relationship Id="rId28" Type="http://schemas.openxmlformats.org/officeDocument/2006/relationships/image" Target="../media/image270.png"/><Relationship Id="rId10" Type="http://schemas.openxmlformats.org/officeDocument/2006/relationships/image" Target="../media/image90.png"/><Relationship Id="rId19" Type="http://schemas.openxmlformats.org/officeDocument/2006/relationships/image" Target="../media/image180.png"/><Relationship Id="rId4" Type="http://schemas.openxmlformats.org/officeDocument/2006/relationships/image" Target="../media/image31.png"/><Relationship Id="rId9" Type="http://schemas.openxmlformats.org/officeDocument/2006/relationships/image" Target="../media/image85.png"/><Relationship Id="rId14" Type="http://schemas.openxmlformats.org/officeDocument/2006/relationships/image" Target="../media/image130.png"/><Relationship Id="rId22" Type="http://schemas.openxmlformats.org/officeDocument/2006/relationships/image" Target="../media/image211.png"/><Relationship Id="rId27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4B771-A8F3-6356-897E-39C1CE2BC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42E0B-F530-5A4E-C45A-404D7C9F2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840" y="42990"/>
            <a:ext cx="8520333" cy="1293682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Analysis of the Centipede Paradox</a:t>
            </a:r>
            <a:br>
              <a:rPr kumimoji="1" lang="en-US" altLang="ja-JP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its Practical Resolution</a:t>
            </a:r>
            <a:br>
              <a:rPr kumimoji="1" lang="en-US" altLang="ja-JP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Kaneko &amp; R. Ishikawa, 09 April 2024 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5BB1ABC5-5B86-0259-861B-DDEC31653002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7012" y="1472540"/>
                <a:ext cx="11779347" cy="5106390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l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 T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</a:t>
                </a:r>
                <a:r>
                  <a:rPr kumimoji="1"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centipede game with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=100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algn="l"/>
                <a:endParaRPr lang="en-US" altLang="ja-JP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 The paradox is an antagonism between the (seemingly) well founded theory (BI theory) and its implication strange from practical point of view.</a:t>
                </a:r>
              </a:p>
              <a:p>
                <a:pPr algn="l"/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 We conduct a conceptual study of the centipede paradox.  Does the BI theory include drawbacks? </a:t>
                </a:r>
              </a:p>
              <a:p>
                <a:pPr algn="l"/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 Our study leads to a practical recommendation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−ℓ</m:t>
                        </m:r>
                      </m:sup>
                    </m:sSup>
                  </m:oMath>
                </a14:m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In what sense?</a:t>
                </a:r>
                <a:endParaRPr lang="en-US" altLang="ja-JP" sz="2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5BB1ABC5-5B86-0259-861B-DDEC31653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7012" y="1472540"/>
                <a:ext cx="11779347" cy="5106390"/>
              </a:xfrm>
              <a:blipFill>
                <a:blip r:embed="rId2"/>
                <a:stretch>
                  <a:fillRect l="-724" t="-15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1D437C-32CF-EF01-6509-8DB15BE0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427" y="373978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206C396-8658-103F-C98B-948C945B9C33}"/>
              </a:ext>
            </a:extLst>
          </p:cNvPr>
          <p:cNvCxnSpPr>
            <a:cxnSpLocks/>
          </p:cNvCxnSpPr>
          <p:nvPr/>
        </p:nvCxnSpPr>
        <p:spPr>
          <a:xfrm>
            <a:off x="1841482" y="2801391"/>
            <a:ext cx="0" cy="731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E23D98-9433-4565-16F7-19EFC7CB14E5}"/>
              </a:ext>
            </a:extLst>
          </p:cNvPr>
          <p:cNvSpPr/>
          <p:nvPr/>
        </p:nvSpPr>
        <p:spPr>
          <a:xfrm>
            <a:off x="1538599" y="1817312"/>
            <a:ext cx="792518" cy="572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22F818-A2FB-04C4-883F-567F99F818A4}"/>
              </a:ext>
            </a:extLst>
          </p:cNvPr>
          <p:cNvSpPr/>
          <p:nvPr/>
        </p:nvSpPr>
        <p:spPr>
          <a:xfrm>
            <a:off x="2405114" y="1937555"/>
            <a:ext cx="859985" cy="4467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476F356-B1D3-05FA-8D67-303B77F2989F}"/>
              </a:ext>
            </a:extLst>
          </p:cNvPr>
          <p:cNvCxnSpPr>
            <a:cxnSpLocks/>
          </p:cNvCxnSpPr>
          <p:nvPr/>
        </p:nvCxnSpPr>
        <p:spPr>
          <a:xfrm>
            <a:off x="1818355" y="2778248"/>
            <a:ext cx="16075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BE1289A-A54E-703F-F13A-C2A9ABB7AF4B}"/>
              </a:ext>
            </a:extLst>
          </p:cNvPr>
          <p:cNvCxnSpPr>
            <a:cxnSpLocks/>
          </p:cNvCxnSpPr>
          <p:nvPr/>
        </p:nvCxnSpPr>
        <p:spPr>
          <a:xfrm>
            <a:off x="2793350" y="2798801"/>
            <a:ext cx="0" cy="692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C15807B-BB62-31B8-CED1-092D0E10A082}"/>
              </a:ext>
            </a:extLst>
          </p:cNvPr>
          <p:cNvCxnSpPr>
            <a:cxnSpLocks/>
          </p:cNvCxnSpPr>
          <p:nvPr/>
        </p:nvCxnSpPr>
        <p:spPr>
          <a:xfrm>
            <a:off x="6280734" y="2751586"/>
            <a:ext cx="0" cy="739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EA29746-6387-3BC4-C73D-EE7967335FF0}"/>
              </a:ext>
            </a:extLst>
          </p:cNvPr>
          <p:cNvCxnSpPr>
            <a:cxnSpLocks/>
          </p:cNvCxnSpPr>
          <p:nvPr/>
        </p:nvCxnSpPr>
        <p:spPr>
          <a:xfrm>
            <a:off x="5083882" y="2794867"/>
            <a:ext cx="0" cy="739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6B281ED-DCB4-C26A-8E6A-4499388BE468}"/>
              </a:ext>
            </a:extLst>
          </p:cNvPr>
          <p:cNvCxnSpPr>
            <a:cxnSpLocks/>
          </p:cNvCxnSpPr>
          <p:nvPr/>
        </p:nvCxnSpPr>
        <p:spPr>
          <a:xfrm>
            <a:off x="9639821" y="2801968"/>
            <a:ext cx="0" cy="711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9CDBBA0-5A51-249B-B5AA-F6A2B32D9AAF}"/>
              </a:ext>
            </a:extLst>
          </p:cNvPr>
          <p:cNvCxnSpPr>
            <a:cxnSpLocks/>
          </p:cNvCxnSpPr>
          <p:nvPr/>
        </p:nvCxnSpPr>
        <p:spPr>
          <a:xfrm>
            <a:off x="3905958" y="2814089"/>
            <a:ext cx="0" cy="691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CD9ED3C-E87F-4199-15D7-4C233ABC95AE}"/>
              </a:ext>
            </a:extLst>
          </p:cNvPr>
          <p:cNvCxnSpPr>
            <a:cxnSpLocks/>
          </p:cNvCxnSpPr>
          <p:nvPr/>
        </p:nvCxnSpPr>
        <p:spPr>
          <a:xfrm flipV="1">
            <a:off x="3409693" y="2770497"/>
            <a:ext cx="1407499" cy="9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F1D2544-7D92-9359-6655-33F30CD7F47C}"/>
              </a:ext>
            </a:extLst>
          </p:cNvPr>
          <p:cNvCxnSpPr>
            <a:cxnSpLocks/>
          </p:cNvCxnSpPr>
          <p:nvPr/>
        </p:nvCxnSpPr>
        <p:spPr>
          <a:xfrm>
            <a:off x="4818174" y="2769933"/>
            <a:ext cx="1578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E78B57E-F5C8-6543-0B9B-D20CBE90C031}"/>
              </a:ext>
            </a:extLst>
          </p:cNvPr>
          <p:cNvCxnSpPr>
            <a:cxnSpLocks/>
          </p:cNvCxnSpPr>
          <p:nvPr/>
        </p:nvCxnSpPr>
        <p:spPr>
          <a:xfrm>
            <a:off x="8139002" y="2781284"/>
            <a:ext cx="2187318" cy="13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E381C21-BEBC-E38A-8722-B4C04561F116}"/>
                  </a:ext>
                </a:extLst>
              </p:cNvPr>
              <p:cNvSpPr/>
              <p:nvPr/>
            </p:nvSpPr>
            <p:spPr>
              <a:xfrm>
                <a:off x="1319369" y="3792651"/>
                <a:ext cx="1143586" cy="6244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en-US" altLang="ja-JP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,2</m:t>
                    </m:r>
                  </m:oMath>
                </a14:m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E381C21-BEBC-E38A-8722-B4C04561F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69" y="3792651"/>
                <a:ext cx="1143586" cy="624442"/>
              </a:xfrm>
              <a:prstGeom prst="rect">
                <a:avLst/>
              </a:prstGeom>
              <a:blipFill>
                <a:blip r:embed="rId3"/>
                <a:stretch>
                  <a:fillRect b="-87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61E3BBF-F09B-01BE-A8F8-B93F54F3F342}"/>
              </a:ext>
            </a:extLst>
          </p:cNvPr>
          <p:cNvSpPr/>
          <p:nvPr/>
        </p:nvSpPr>
        <p:spPr>
          <a:xfrm>
            <a:off x="2244020" y="3802197"/>
            <a:ext cx="1143586" cy="6669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(1,7)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CA73DF9-1593-8561-BC3F-0E1E6D153BC4}"/>
              </a:ext>
            </a:extLst>
          </p:cNvPr>
          <p:cNvSpPr/>
          <p:nvPr/>
        </p:nvSpPr>
        <p:spPr>
          <a:xfrm>
            <a:off x="3271850" y="3790747"/>
            <a:ext cx="1143586" cy="565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(6,6)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4C495DE-7735-FBD4-269A-FD10B276E54E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6396252" y="2769350"/>
            <a:ext cx="450621" cy="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CC3361C-2DBA-6428-8C42-331FDD94014D}"/>
              </a:ext>
            </a:extLst>
          </p:cNvPr>
          <p:cNvSpPr/>
          <p:nvPr/>
        </p:nvSpPr>
        <p:spPr>
          <a:xfrm>
            <a:off x="4560317" y="3827218"/>
            <a:ext cx="1143586" cy="531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(5,11)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D8962007-018F-E3E5-26CF-035861FC8BB0}"/>
                  </a:ext>
                </a:extLst>
              </p:cNvPr>
              <p:cNvSpPr/>
              <p:nvPr/>
            </p:nvSpPr>
            <p:spPr>
              <a:xfrm>
                <a:off x="1526735" y="2218488"/>
                <a:ext cx="843471" cy="6792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D8962007-018F-E3E5-26CF-035861FC8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735" y="2218488"/>
                <a:ext cx="843471" cy="6792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48292A7E-4D7B-3F36-988E-FAC7BB0D453E}"/>
                  </a:ext>
                </a:extLst>
              </p:cNvPr>
              <p:cNvSpPr/>
              <p:nvPr/>
            </p:nvSpPr>
            <p:spPr>
              <a:xfrm>
                <a:off x="2360037" y="2195380"/>
                <a:ext cx="1111047" cy="5724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48292A7E-4D7B-3F36-988E-FAC7BB0D4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037" y="2195380"/>
                <a:ext cx="1111047" cy="572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2DE0830F-5ECA-8210-B9E1-9B830D49A1DA}"/>
                  </a:ext>
                </a:extLst>
              </p:cNvPr>
              <p:cNvSpPr/>
              <p:nvPr/>
            </p:nvSpPr>
            <p:spPr>
              <a:xfrm>
                <a:off x="3500004" y="2183747"/>
                <a:ext cx="1111047" cy="58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2DE0830F-5ECA-8210-B9E1-9B830D49A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004" y="2183747"/>
                <a:ext cx="1111047" cy="584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B0407A52-744F-7587-6606-05633D1E22AB}"/>
                  </a:ext>
                </a:extLst>
              </p:cNvPr>
              <p:cNvSpPr/>
              <p:nvPr/>
            </p:nvSpPr>
            <p:spPr>
              <a:xfrm>
                <a:off x="4691977" y="2193829"/>
                <a:ext cx="1111047" cy="5040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B0407A52-744F-7587-6606-05633D1E2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977" y="2193829"/>
                <a:ext cx="1111047" cy="504094"/>
              </a:xfrm>
              <a:prstGeom prst="rect">
                <a:avLst/>
              </a:prstGeom>
              <a:blipFill>
                <a:blip r:embed="rId7"/>
                <a:stretch>
                  <a:fillRect b="-3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CCB26E5A-D8E0-9847-CEA2-B7724201FA0A}"/>
                  </a:ext>
                </a:extLst>
              </p:cNvPr>
              <p:cNvSpPr/>
              <p:nvPr/>
            </p:nvSpPr>
            <p:spPr>
              <a:xfrm>
                <a:off x="6846873" y="2361475"/>
                <a:ext cx="1236052" cy="8157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CCB26E5A-D8E0-9847-CEA2-B7724201F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73" y="2361475"/>
                <a:ext cx="1236052" cy="8157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18494934-802F-6896-9B19-8BCAD1D27714}"/>
                  </a:ext>
                </a:extLst>
              </p:cNvPr>
              <p:cNvSpPr/>
              <p:nvPr/>
            </p:nvSpPr>
            <p:spPr>
              <a:xfrm>
                <a:off x="9150919" y="2262346"/>
                <a:ext cx="1111047" cy="502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18494934-802F-6896-9B19-8BCAD1D27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919" y="2262346"/>
                <a:ext cx="1111047" cy="502616"/>
              </a:xfrm>
              <a:prstGeom prst="rect">
                <a:avLst/>
              </a:prstGeom>
              <a:blipFill>
                <a:blip r:embed="rId9"/>
                <a:stretch>
                  <a:fillRect b="-3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3F04E30-032B-3D18-9282-FE0248A83D52}"/>
              </a:ext>
            </a:extLst>
          </p:cNvPr>
          <p:cNvSpPr/>
          <p:nvPr/>
        </p:nvSpPr>
        <p:spPr>
          <a:xfrm>
            <a:off x="9167920" y="1880548"/>
            <a:ext cx="914231" cy="4218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DD2394B-427B-4EE3-878A-9B8BE4B86B5A}"/>
                  </a:ext>
                </a:extLst>
              </p:cNvPr>
              <p:cNvSpPr/>
              <p:nvPr/>
            </p:nvSpPr>
            <p:spPr>
              <a:xfrm>
                <a:off x="6700730" y="2160916"/>
                <a:ext cx="1386348" cy="8157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DD2394B-427B-4EE3-878A-9B8BE4B86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30" y="2160916"/>
                <a:ext cx="1386348" cy="8157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B06F231-8370-D0A6-911E-724C4CAB75F0}"/>
              </a:ext>
            </a:extLst>
          </p:cNvPr>
          <p:cNvSpPr/>
          <p:nvPr/>
        </p:nvSpPr>
        <p:spPr>
          <a:xfrm>
            <a:off x="9172549" y="3718604"/>
            <a:ext cx="1619301" cy="720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(197,203)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3EAABA0F-0E94-64B1-5E15-09925F3899BF}"/>
                  </a:ext>
                </a:extLst>
              </p:cNvPr>
              <p:cNvSpPr/>
              <p:nvPr/>
            </p:nvSpPr>
            <p:spPr>
              <a:xfrm>
                <a:off x="6939597" y="3839705"/>
                <a:ext cx="1026459" cy="53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3EAABA0F-0E94-64B1-5E15-09925F389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97" y="3839705"/>
                <a:ext cx="1026459" cy="531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D6C40A7-58E9-095C-06AD-EDE5EBCFFC10}"/>
              </a:ext>
            </a:extLst>
          </p:cNvPr>
          <p:cNvSpPr/>
          <p:nvPr/>
        </p:nvSpPr>
        <p:spPr>
          <a:xfrm>
            <a:off x="10353413" y="2778248"/>
            <a:ext cx="1509302" cy="679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(202,202)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045E544-F152-5C83-9770-B14B4B5CE1E6}"/>
              </a:ext>
            </a:extLst>
          </p:cNvPr>
          <p:cNvSpPr/>
          <p:nvPr/>
        </p:nvSpPr>
        <p:spPr>
          <a:xfrm>
            <a:off x="5700248" y="3830390"/>
            <a:ext cx="1340235" cy="5281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(10,10)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3C35718-54A5-DAC0-07E8-7945A26E562F}"/>
                  </a:ext>
                </a:extLst>
              </p:cNvPr>
              <p:cNvSpPr/>
              <p:nvPr/>
            </p:nvSpPr>
            <p:spPr>
              <a:xfrm>
                <a:off x="5725211" y="2148192"/>
                <a:ext cx="1111047" cy="6492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3C35718-54A5-DAC0-07E8-7945A26E5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11" y="2148192"/>
                <a:ext cx="1111047" cy="6492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A5E445D8-E9DE-6D36-C8CD-9DA858671F4F}"/>
                  </a:ext>
                </a:extLst>
              </p:cNvPr>
              <p:cNvSpPr/>
              <p:nvPr/>
            </p:nvSpPr>
            <p:spPr>
              <a:xfrm>
                <a:off x="1492360" y="3415047"/>
                <a:ext cx="843471" cy="5887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A5E445D8-E9DE-6D36-C8CD-9DA858671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360" y="3415047"/>
                <a:ext cx="843471" cy="588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2A2FD26-8F1F-D97D-29E4-0AB7B9B29B10}"/>
                  </a:ext>
                </a:extLst>
              </p:cNvPr>
              <p:cNvSpPr/>
              <p:nvPr/>
            </p:nvSpPr>
            <p:spPr>
              <a:xfrm>
                <a:off x="2316673" y="3365903"/>
                <a:ext cx="1125563" cy="6508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2A2FD26-8F1F-D97D-29E4-0AB7B9B29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673" y="3365903"/>
                <a:ext cx="1125563" cy="6508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897FA194-DD39-4DB7-6838-95A49CBCF185}"/>
                  </a:ext>
                </a:extLst>
              </p:cNvPr>
              <p:cNvSpPr/>
              <p:nvPr/>
            </p:nvSpPr>
            <p:spPr>
              <a:xfrm>
                <a:off x="3419549" y="3467919"/>
                <a:ext cx="1111047" cy="3860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897FA194-DD39-4DB7-6838-95A49CBCF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49" y="3467919"/>
                <a:ext cx="1111047" cy="386022"/>
              </a:xfrm>
              <a:prstGeom prst="rect">
                <a:avLst/>
              </a:prstGeom>
              <a:blipFill>
                <a:blip r:embed="rId15"/>
                <a:stretch>
                  <a:fillRect b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ACECC35-6001-54AF-208E-7A213B5777B9}"/>
                  </a:ext>
                </a:extLst>
              </p:cNvPr>
              <p:cNvSpPr/>
              <p:nvPr/>
            </p:nvSpPr>
            <p:spPr>
              <a:xfrm>
                <a:off x="9210716" y="3418962"/>
                <a:ext cx="1111047" cy="385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ACECC35-6001-54AF-208E-7A213B577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716" y="3418962"/>
                <a:ext cx="1111047" cy="385614"/>
              </a:xfrm>
              <a:prstGeom prst="rect">
                <a:avLst/>
              </a:prstGeom>
              <a:blipFill>
                <a:blip r:embed="rId16"/>
                <a:stretch>
                  <a:fillRect b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D41B606B-4779-C486-2D3E-652D66C36F68}"/>
                  </a:ext>
                </a:extLst>
              </p:cNvPr>
              <p:cNvSpPr/>
              <p:nvPr/>
            </p:nvSpPr>
            <p:spPr>
              <a:xfrm>
                <a:off x="6860628" y="3398311"/>
                <a:ext cx="1386348" cy="5089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D41B606B-4779-C486-2D3E-652D66C36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628" y="3398311"/>
                <a:ext cx="1386348" cy="5089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B3DF8B1B-E1A8-F314-536A-207D60932E17}"/>
                  </a:ext>
                </a:extLst>
              </p:cNvPr>
              <p:cNvSpPr/>
              <p:nvPr/>
            </p:nvSpPr>
            <p:spPr>
              <a:xfrm>
                <a:off x="5856683" y="3382492"/>
                <a:ext cx="1111047" cy="66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B3DF8B1B-E1A8-F314-536A-207D60932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683" y="3382492"/>
                <a:ext cx="1111047" cy="6643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E1BF32B1-7CE8-8CA7-3B22-0CDFF199396A}"/>
                  </a:ext>
                </a:extLst>
              </p:cNvPr>
              <p:cNvSpPr/>
              <p:nvPr/>
            </p:nvSpPr>
            <p:spPr>
              <a:xfrm>
                <a:off x="4635231" y="3361132"/>
                <a:ext cx="1111047" cy="66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E1BF32B1-7CE8-8CA7-3B22-0CDFF1993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231" y="3361132"/>
                <a:ext cx="1111047" cy="66436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41CC0B34-E2C3-07AB-6CD4-F361BD6A7D99}"/>
                  </a:ext>
                </a:extLst>
              </p:cNvPr>
              <p:cNvSpPr/>
              <p:nvPr/>
            </p:nvSpPr>
            <p:spPr>
              <a:xfrm>
                <a:off x="10558194" y="2333189"/>
                <a:ext cx="1111047" cy="6001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41CC0B34-E2C3-07AB-6CD4-F361BD6A7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194" y="2333189"/>
                <a:ext cx="1111047" cy="6001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8355154-C455-50DD-7BBD-D7C51880B504}"/>
              </a:ext>
            </a:extLst>
          </p:cNvPr>
          <p:cNvCxnSpPr>
            <a:cxnSpLocks/>
          </p:cNvCxnSpPr>
          <p:nvPr/>
        </p:nvCxnSpPr>
        <p:spPr>
          <a:xfrm>
            <a:off x="8462440" y="2812884"/>
            <a:ext cx="0" cy="634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B2032F28-4845-8889-1E46-282380DFABA5}"/>
                  </a:ext>
                </a:extLst>
              </p:cNvPr>
              <p:cNvSpPr/>
              <p:nvPr/>
            </p:nvSpPr>
            <p:spPr>
              <a:xfrm>
                <a:off x="8013470" y="3273737"/>
                <a:ext cx="1111047" cy="534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B2032F28-4845-8889-1E46-282380DFA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470" y="3273737"/>
                <a:ext cx="1111047" cy="534332"/>
              </a:xfrm>
              <a:prstGeom prst="rect">
                <a:avLst/>
              </a:prstGeom>
              <a:blipFill>
                <a:blip r:embed="rId21"/>
                <a:stretch>
                  <a:fillRect b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D4DCBA8-0083-6C8E-25BE-192281924F54}"/>
              </a:ext>
            </a:extLst>
          </p:cNvPr>
          <p:cNvSpPr/>
          <p:nvPr/>
        </p:nvSpPr>
        <p:spPr>
          <a:xfrm>
            <a:off x="7743048" y="3812172"/>
            <a:ext cx="1507873" cy="508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(198,198)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F4F2AC4-7AF9-CBC2-3333-432F38127A52}"/>
              </a:ext>
            </a:extLst>
          </p:cNvPr>
          <p:cNvSpPr/>
          <p:nvPr/>
        </p:nvSpPr>
        <p:spPr>
          <a:xfrm>
            <a:off x="7942558" y="1848188"/>
            <a:ext cx="1037637" cy="5007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6B7FEA1B-1C13-924C-9863-E9BA81324F3C}"/>
                  </a:ext>
                </a:extLst>
              </p:cNvPr>
              <p:cNvSpPr/>
              <p:nvPr/>
            </p:nvSpPr>
            <p:spPr>
              <a:xfrm>
                <a:off x="8074917" y="2305953"/>
                <a:ext cx="844134" cy="3938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6B7FEA1B-1C13-924C-9863-E9BA81324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917" y="2305953"/>
                <a:ext cx="844134" cy="393806"/>
              </a:xfrm>
              <a:prstGeom prst="rect">
                <a:avLst/>
              </a:prstGeom>
              <a:blipFill>
                <a:blip r:embed="rId22"/>
                <a:stretch>
                  <a:fillRect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B632B8C8-014D-9277-A3E7-7C5162225EC1}"/>
                  </a:ext>
                </a:extLst>
              </p:cNvPr>
              <p:cNvSpPr/>
              <p:nvPr/>
            </p:nvSpPr>
            <p:spPr>
              <a:xfrm>
                <a:off x="505556" y="2520798"/>
                <a:ext cx="1111047" cy="66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B632B8C8-014D-9277-A3E7-7C5162225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56" y="2520798"/>
                <a:ext cx="1111047" cy="66436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C9577AB0-A1D1-4AAE-80D3-9F7361AF7F50}"/>
                  </a:ext>
                </a:extLst>
              </p:cNvPr>
              <p:cNvSpPr/>
              <p:nvPr/>
            </p:nvSpPr>
            <p:spPr>
              <a:xfrm>
                <a:off x="1663327" y="2933355"/>
                <a:ext cx="820014" cy="5965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C9577AB0-A1D1-4AAE-80D3-9F7361AF7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327" y="2933355"/>
                <a:ext cx="820014" cy="59659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E20385BF-855D-6373-5EAB-234B3D556A06}"/>
                  </a:ext>
                </a:extLst>
              </p:cNvPr>
              <p:cNvSpPr/>
              <p:nvPr/>
            </p:nvSpPr>
            <p:spPr>
              <a:xfrm>
                <a:off x="9398650" y="3007748"/>
                <a:ext cx="1111047" cy="5022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E20385BF-855D-6373-5EAB-234B3D556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650" y="3007748"/>
                <a:ext cx="1111047" cy="5022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D04F3152-E95A-34BB-BA3D-D826C1296546}"/>
                  </a:ext>
                </a:extLst>
              </p:cNvPr>
              <p:cNvSpPr/>
              <p:nvPr/>
            </p:nvSpPr>
            <p:spPr>
              <a:xfrm>
                <a:off x="1889766" y="2271363"/>
                <a:ext cx="860114" cy="618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D04F3152-E95A-34BB-BA3D-D826C1296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66" y="2271363"/>
                <a:ext cx="860114" cy="61824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5E72119E-C923-6A03-A0E0-1BC28747D75D}"/>
                  </a:ext>
                </a:extLst>
              </p:cNvPr>
              <p:cNvSpPr/>
              <p:nvPr/>
            </p:nvSpPr>
            <p:spPr>
              <a:xfrm>
                <a:off x="9647638" y="2265252"/>
                <a:ext cx="872700" cy="6794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5E72119E-C923-6A03-A0E0-1BC28747D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638" y="2265252"/>
                <a:ext cx="872700" cy="67944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05E91B2D-10CB-19ED-A79B-5EE0D32C8810}"/>
                  </a:ext>
                </a:extLst>
              </p:cNvPr>
              <p:cNvSpPr/>
              <p:nvPr/>
            </p:nvSpPr>
            <p:spPr>
              <a:xfrm>
                <a:off x="2871326" y="2224761"/>
                <a:ext cx="860114" cy="618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05E91B2D-10CB-19ED-A79B-5EE0D32C8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26" y="2224761"/>
                <a:ext cx="860114" cy="61824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02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8E58A4-9C2D-6892-A639-5B4FE5F4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249996"/>
            <a:ext cx="7526216" cy="523727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2): Conceptual bases of the BI theory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6494E99-5FAA-5806-3D39-25A46E6742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3501" y="946030"/>
                <a:ext cx="11844997" cy="56619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P0E (evaluation of outcomes)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decision making requires </a:t>
                </a:r>
                <a:r>
                  <a:rPr kumimoji="1" lang="en-US" altLang="ja-JP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evaluation of future outcomes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ja-JP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P0M (mathematical induction)</a:t>
                </a: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principle of </a:t>
                </a:r>
                <a:r>
                  <a:rPr lang="en-US" altLang="ja-JP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 induction</a:t>
                </a: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u"/>
                </a:pP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do not modify these postulates.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P0E motivates to define “</a:t>
                </a:r>
                <a:r>
                  <a:rPr lang="en-US" altLang="ja-JP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reversed causality degree</a:t>
                </a: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P0M is used because a game involves some generality.</a:t>
                </a:r>
              </a:p>
              <a:p>
                <a:pPr marL="457200" lvl="1" indent="0">
                  <a:buNone/>
                </a:pP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In this paper, we </a:t>
                </a:r>
                <a:r>
                  <a:rPr kumimoji="1" lang="en-US" altLang="ja-JP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P0M as a method but </a:t>
                </a:r>
                <a:r>
                  <a:rPr kumimoji="1" lang="en-US" altLang="ja-JP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study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as an object.  </a:t>
                </a: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----------------------</a:t>
                </a:r>
              </a:p>
              <a:p>
                <a:pPr marL="0" indent="0">
                  <a:buNone/>
                </a:pPr>
                <a:r>
                  <a:rPr kumimoji="1" lang="en-US" altLang="ja-JP" sz="2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P1: (Perfect comparability):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Payoffs are perfectly comparable. </a:t>
                </a: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kumimoji="1" lang="en-US" altLang="ja-JP" sz="2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P2: (Forget the bygones):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past is ignored and the future is only taken into account.</a:t>
                </a:r>
              </a:p>
              <a:p>
                <a:pPr marL="0" indent="0">
                  <a:buNone/>
                </a:pPr>
                <a:endParaRPr kumimoji="1" lang="en-US" altLang="ja-JP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P1 is modified based on Kaneko’s (’20, ET) EU theory with probability grids.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P2 is modified by introducing “</a:t>
                </a:r>
                <a:r>
                  <a:rPr lang="en-US" altLang="ja-JP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inertia</a:t>
                </a: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”;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some distance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he would choose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kumimoji="1" lang="ja-JP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again </a:t>
                </a:r>
                <a:r>
                  <a:rPr kumimoji="1" lang="en-US" altLang="ja-JP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unless his preference asserts to choose 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ja-JP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6494E99-5FAA-5806-3D39-25A46E674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501" y="946030"/>
                <a:ext cx="11844997" cy="5661974"/>
              </a:xfrm>
              <a:blipFill>
                <a:blip r:embed="rId2"/>
                <a:stretch>
                  <a:fillRect l="-926" t="-2153" r="-3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82B2CF-EB62-AFF2-21E7-EB469997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465" y="249996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z="1800" smtClean="0"/>
              <a:t>10</a:t>
            </a:fld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1878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729BC-DE52-3C1F-C726-833EA14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170426"/>
            <a:ext cx="7244860" cy="675884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Wishful thinking in a centipede game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2EBFB9-361A-16BC-6981-FDC471FA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2292" y="143243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字幕 2">
                <a:extLst>
                  <a:ext uri="{FF2B5EF4-FFF2-40B4-BE49-F238E27FC236}">
                    <a16:creationId xmlns:a16="http://schemas.microsoft.com/office/drawing/2014/main" id="{8E1C805F-A2AA-7E68-1E2F-731D191DF6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746" y="998807"/>
                <a:ext cx="11774657" cy="56887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ooperative </a:t>
                </a:r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otive implies the following</a:t>
                </a:r>
              </a:p>
              <a:p>
                <a:pPr marL="0" indent="0">
                  <a:buNone/>
                </a:pPr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2.1 (Germ for Cooperation)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centipede game. Let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ℓ≤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if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&lt;ℓ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&lt;ℓ+1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want to have almost the same </a:t>
                </a:r>
                <a:r>
                  <a:rPr lang="en-US" altLang="ja-JP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endnodes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and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makes CM 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ineffective, e.g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player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not want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could be ineffective by </a:t>
                </a:r>
                <a:r>
                  <a:rPr lang="en-US" altLang="ja-JP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bounded cognitive abilities of payoffs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inertial behavior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modifications of P1 and P2.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 CM revives.  </a:t>
                </a:r>
                <a:endParaRPr lang="ja-JP" altLang="en-US" dirty="0"/>
              </a:p>
            </p:txBody>
          </p:sp>
        </mc:Choice>
        <mc:Fallback>
          <p:sp>
            <p:nvSpPr>
              <p:cNvPr id="7" name="字幕 2">
                <a:extLst>
                  <a:ext uri="{FF2B5EF4-FFF2-40B4-BE49-F238E27FC236}">
                    <a16:creationId xmlns:a16="http://schemas.microsoft.com/office/drawing/2014/main" id="{8E1C805F-A2AA-7E68-1E2F-731D191DF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6" y="998807"/>
                <a:ext cx="11774657" cy="5688768"/>
              </a:xfrm>
              <a:prstGeom prst="rect">
                <a:avLst/>
              </a:prstGeom>
              <a:blipFill>
                <a:blip r:embed="rId2"/>
                <a:stretch>
                  <a:fillRect l="-724" t="-1070" b="-19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7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1EAFAB-8631-310D-D9A6-8C75F6A4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5" y="204427"/>
            <a:ext cx="5773615" cy="563343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grids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B16D524-F945-0C84-ACCB-27E9D2B169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479" y="1162567"/>
                <a:ext cx="8900152" cy="523663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altLang="ja-JP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payoff ruler consists of scale grids (simple lotteries)</a:t>
                </a:r>
                <a:r>
                  <a:rPr lang="en-US" altLang="ja-JP" sz="2400" dirty="0"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ja-JP" alt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ba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e>
                      <m:sub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ba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cognitive ability of payoffs,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1,… </m:t>
                    </m:r>
                  </m:oMath>
                </a14:m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scale grid is expressed as a simple lottery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num>
                      <m:den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ba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</m:e>
                    </m:d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ba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ba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ba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ba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ja-JP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payoff ruler, we define the bounded preferences:</a:t>
                </a: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ja-JP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this is a purely finite construct. 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goes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∞, 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theory tends to the classical EU theory.</a:t>
                </a: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sense, this differs from “similarity” (e.g., Rubinstein (‘88)).  </a:t>
                </a: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But our concern is 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B16D524-F945-0C84-ACCB-27E9D2B16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479" y="1162567"/>
                <a:ext cx="8900152" cy="5236632"/>
              </a:xfrm>
              <a:blipFill>
                <a:blip r:embed="rId2"/>
                <a:stretch>
                  <a:fillRect l="-959" t="-1746" b="-19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952227-D5F0-DF49-B838-AEEAA296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0879" y="6334531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F6CABA8-DF8C-FA65-D595-1879DBF9C20D}"/>
              </a:ext>
            </a:extLst>
          </p:cNvPr>
          <p:cNvSpPr/>
          <p:nvPr/>
        </p:nvSpPr>
        <p:spPr>
          <a:xfrm>
            <a:off x="8063147" y="458801"/>
            <a:ext cx="3010486" cy="172849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04C7F28-10BE-3D25-4454-2A37EE206ECB}"/>
              </a:ext>
            </a:extLst>
          </p:cNvPr>
          <p:cNvCxnSpPr>
            <a:cxnSpLocks/>
          </p:cNvCxnSpPr>
          <p:nvPr/>
        </p:nvCxnSpPr>
        <p:spPr>
          <a:xfrm flipH="1">
            <a:off x="10158048" y="707831"/>
            <a:ext cx="1919066" cy="29151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9AA44083-2ECD-BFEE-8988-0789FC2CD7C1}"/>
              </a:ext>
            </a:extLst>
          </p:cNvPr>
          <p:cNvSpPr/>
          <p:nvPr/>
        </p:nvSpPr>
        <p:spPr>
          <a:xfrm>
            <a:off x="10269112" y="3199342"/>
            <a:ext cx="168812" cy="145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DA63ED2-EF3A-4364-3666-E489B04AF7F3}"/>
              </a:ext>
            </a:extLst>
          </p:cNvPr>
          <p:cNvSpPr/>
          <p:nvPr/>
        </p:nvSpPr>
        <p:spPr>
          <a:xfrm>
            <a:off x="10874326" y="2349399"/>
            <a:ext cx="168812" cy="145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C363C8B-B3FB-01DA-B601-9A68DD992ACF}"/>
              </a:ext>
            </a:extLst>
          </p:cNvPr>
          <p:cNvSpPr/>
          <p:nvPr/>
        </p:nvSpPr>
        <p:spPr>
          <a:xfrm>
            <a:off x="11434691" y="1462010"/>
            <a:ext cx="168812" cy="145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249230D-F906-1A44-47BC-35EB8A9C92DE}"/>
              </a:ext>
            </a:extLst>
          </p:cNvPr>
          <p:cNvSpPr/>
          <p:nvPr/>
        </p:nvSpPr>
        <p:spPr>
          <a:xfrm>
            <a:off x="10070349" y="3901436"/>
            <a:ext cx="1882726" cy="47569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Payoff ruler</a:t>
            </a:r>
            <a:endParaRPr kumimoji="1" lang="ja-JP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99ED304-9E52-A3C2-4FDF-4537EBD3F03D}"/>
              </a:ext>
            </a:extLst>
          </p:cNvPr>
          <p:cNvSpPr/>
          <p:nvPr/>
        </p:nvSpPr>
        <p:spPr>
          <a:xfrm>
            <a:off x="8398402" y="651043"/>
            <a:ext cx="1561516" cy="475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Payoffs</a:t>
            </a:r>
            <a:endParaRPr kumimoji="1" lang="ja-JP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FC63F42-CBBE-FCE2-4666-EACB9513548D}"/>
                  </a:ext>
                </a:extLst>
              </p:cNvPr>
              <p:cNvSpPr/>
              <p:nvPr/>
            </p:nvSpPr>
            <p:spPr>
              <a:xfrm>
                <a:off x="10001530" y="767770"/>
                <a:ext cx="576780" cy="475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FC63F42-CBBE-FCE2-4666-EACB95135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530" y="767770"/>
                <a:ext cx="576780" cy="475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69E93E5-175E-3CCA-1C98-67B802AD8634}"/>
                  </a:ext>
                </a:extLst>
              </p:cNvPr>
              <p:cNvSpPr/>
              <p:nvPr/>
            </p:nvSpPr>
            <p:spPr>
              <a:xfrm>
                <a:off x="9592401" y="1242643"/>
                <a:ext cx="522270" cy="540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69E93E5-175E-3CCA-1C98-67B802AD8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401" y="1242643"/>
                <a:ext cx="522270" cy="540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3FD6DA9-C292-F31C-66BC-2799A31B687B}"/>
                  </a:ext>
                </a:extLst>
              </p:cNvPr>
              <p:cNvSpPr/>
              <p:nvPr/>
            </p:nvSpPr>
            <p:spPr>
              <a:xfrm>
                <a:off x="9190879" y="1711595"/>
                <a:ext cx="576780" cy="475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3FD6DA9-C292-F31C-66BC-2799A31B6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879" y="1711595"/>
                <a:ext cx="576780" cy="475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749839A-0071-E3C3-9FAF-5F38AE289D9B}"/>
              </a:ext>
            </a:extLst>
          </p:cNvPr>
          <p:cNvCxnSpPr>
            <a:cxnSpLocks/>
          </p:cNvCxnSpPr>
          <p:nvPr/>
        </p:nvCxnSpPr>
        <p:spPr>
          <a:xfrm>
            <a:off x="9592401" y="2041490"/>
            <a:ext cx="985909" cy="85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2B4207D-7BDA-EC16-AFC2-CD7B3D0AE435}"/>
              </a:ext>
            </a:extLst>
          </p:cNvPr>
          <p:cNvCxnSpPr>
            <a:cxnSpLocks/>
          </p:cNvCxnSpPr>
          <p:nvPr/>
        </p:nvCxnSpPr>
        <p:spPr>
          <a:xfrm>
            <a:off x="10018540" y="1652927"/>
            <a:ext cx="1024598" cy="5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4E4FE80-8B17-315D-8B71-46A5037DEB30}"/>
              </a:ext>
            </a:extLst>
          </p:cNvPr>
          <p:cNvCxnSpPr>
            <a:cxnSpLocks/>
          </p:cNvCxnSpPr>
          <p:nvPr/>
        </p:nvCxnSpPr>
        <p:spPr>
          <a:xfrm>
            <a:off x="10423600" y="1282661"/>
            <a:ext cx="868044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77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472BB-F6D6-0100-8421-E87E7C9C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34" y="146441"/>
            <a:ext cx="9867314" cy="580927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3): From the BI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to the CIB 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conscious/inertial behavior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B49E322-E895-1A10-A3C5-5248D8BAE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765" y="1251199"/>
                <a:ext cx="9667419" cy="5027681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Payoff ruler consists of scale grids.</a:t>
                </a:r>
              </a:p>
              <a:p>
                <a:endParaRPr lang="en-US" altLang="ja-JP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ja-JP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payoff ruler, we define the bounded preferences: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⊳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𝑑𝑒𝑓</m:t>
                        </m:r>
                      </m:sub>
                    </m:sSub>
                  </m:oMath>
                </a14:m>
                <a:r>
                  <a:rPr lang="ja-JP" alt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ba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ba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ba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altLang="ja-JP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ja-JP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ja-JP" sz="9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(Strict preference):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separated by a scale grid.</a:t>
                </a:r>
                <a:endParaRPr lang="en-US" altLang="ja-JP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(Incomparability):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𝑑𝑒𝑓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⊳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⊳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⊵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𝑑𝑒𝑓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⊳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⋈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u"/>
                </a:pP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4.1.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⊵</m:t>
                        </m:r>
                      </m:e>
                      <m:sub>
                        <m:r>
                          <a:rPr lang="en-US" altLang="ja-JP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ja-JP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complete preordering with incomparability.</a:t>
                </a:r>
              </a:p>
              <a:p>
                <a:pPr marL="457200" lvl="1" indent="0">
                  <a:buNone/>
                </a:pP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ja-JP" sz="2000" b="0" i="0" u="none" strike="noStrike" baseline="0" dirty="0">
                  <a:latin typeface="TTdcr1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B49E322-E895-1A10-A3C5-5248D8BAE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765" y="1251199"/>
                <a:ext cx="9667419" cy="5027681"/>
              </a:xfrm>
              <a:blipFill>
                <a:blip r:embed="rId2"/>
                <a:stretch>
                  <a:fillRect l="-1135" t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2208D3-C645-C46B-6E6F-A4FC39A9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000" y="237631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z="1600" smtClean="0"/>
              <a:t>13</a:t>
            </a:fld>
            <a:endParaRPr kumimoji="1" lang="ja-JP" altLang="en-US" sz="1600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82E3EC98-E588-92BF-10DB-5C1942666FFE}"/>
              </a:ext>
            </a:extLst>
          </p:cNvPr>
          <p:cNvSpPr/>
          <p:nvPr/>
        </p:nvSpPr>
        <p:spPr>
          <a:xfrm>
            <a:off x="8063147" y="876142"/>
            <a:ext cx="3010486" cy="172849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210997D-72EE-D391-BB94-3E46D61C43D7}"/>
              </a:ext>
            </a:extLst>
          </p:cNvPr>
          <p:cNvCxnSpPr>
            <a:cxnSpLocks/>
          </p:cNvCxnSpPr>
          <p:nvPr/>
        </p:nvCxnSpPr>
        <p:spPr>
          <a:xfrm flipH="1">
            <a:off x="10158048" y="1125172"/>
            <a:ext cx="1919066" cy="29151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DFCA8883-8DCE-35A7-1FEF-A2E924F45C19}"/>
              </a:ext>
            </a:extLst>
          </p:cNvPr>
          <p:cNvSpPr/>
          <p:nvPr/>
        </p:nvSpPr>
        <p:spPr>
          <a:xfrm>
            <a:off x="10269112" y="3616683"/>
            <a:ext cx="168812" cy="145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98A73AB9-0F6A-5B2D-2180-F34F46AC8277}"/>
              </a:ext>
            </a:extLst>
          </p:cNvPr>
          <p:cNvSpPr/>
          <p:nvPr/>
        </p:nvSpPr>
        <p:spPr>
          <a:xfrm>
            <a:off x="10874326" y="2766740"/>
            <a:ext cx="168812" cy="145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EF95CFF-5523-6E31-B590-3A27251E98DF}"/>
              </a:ext>
            </a:extLst>
          </p:cNvPr>
          <p:cNvSpPr/>
          <p:nvPr/>
        </p:nvSpPr>
        <p:spPr>
          <a:xfrm>
            <a:off x="11434691" y="1879351"/>
            <a:ext cx="168812" cy="145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1383C4D-F729-4DB3-97BC-C9615542CD58}"/>
              </a:ext>
            </a:extLst>
          </p:cNvPr>
          <p:cNvSpPr/>
          <p:nvPr/>
        </p:nvSpPr>
        <p:spPr>
          <a:xfrm>
            <a:off x="10240109" y="4051478"/>
            <a:ext cx="1882726" cy="47569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Payoff ruler</a:t>
            </a:r>
            <a:endParaRPr kumimoji="1" lang="ja-JP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AECE87-7101-7292-92A6-B4003E9989CD}"/>
              </a:ext>
            </a:extLst>
          </p:cNvPr>
          <p:cNvSpPr/>
          <p:nvPr/>
        </p:nvSpPr>
        <p:spPr>
          <a:xfrm>
            <a:off x="8398402" y="1068384"/>
            <a:ext cx="1561516" cy="475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Payoffs</a:t>
            </a:r>
            <a:endParaRPr kumimoji="1" lang="ja-JP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E6E6B60-BDB5-27A0-88AA-303D419E1779}"/>
                  </a:ext>
                </a:extLst>
              </p:cNvPr>
              <p:cNvSpPr/>
              <p:nvPr/>
            </p:nvSpPr>
            <p:spPr>
              <a:xfrm>
                <a:off x="10001530" y="1185111"/>
                <a:ext cx="576780" cy="475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E6E6B60-BDB5-27A0-88AA-303D419E1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530" y="1185111"/>
                <a:ext cx="576780" cy="475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24B106B6-257F-9F3E-9A6E-4A087BD8A092}"/>
                  </a:ext>
                </a:extLst>
              </p:cNvPr>
              <p:cNvSpPr/>
              <p:nvPr/>
            </p:nvSpPr>
            <p:spPr>
              <a:xfrm>
                <a:off x="9592401" y="1659984"/>
                <a:ext cx="522270" cy="540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24B106B6-257F-9F3E-9A6E-4A087BD8A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401" y="1659984"/>
                <a:ext cx="522270" cy="540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D003AECB-C3F8-868C-2C16-C594E5C04525}"/>
                  </a:ext>
                </a:extLst>
              </p:cNvPr>
              <p:cNvSpPr/>
              <p:nvPr/>
            </p:nvSpPr>
            <p:spPr>
              <a:xfrm>
                <a:off x="9190879" y="2128936"/>
                <a:ext cx="576780" cy="475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D003AECB-C3F8-868C-2C16-C594E5C04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879" y="2128936"/>
                <a:ext cx="576780" cy="475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37BA152-7595-41E8-1922-D714CB80EEC5}"/>
              </a:ext>
            </a:extLst>
          </p:cNvPr>
          <p:cNvCxnSpPr>
            <a:cxnSpLocks/>
          </p:cNvCxnSpPr>
          <p:nvPr/>
        </p:nvCxnSpPr>
        <p:spPr>
          <a:xfrm>
            <a:off x="9592401" y="2458831"/>
            <a:ext cx="985909" cy="85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B8F2DA6-C867-496F-E553-44D23D68D8CC}"/>
              </a:ext>
            </a:extLst>
          </p:cNvPr>
          <p:cNvCxnSpPr>
            <a:cxnSpLocks/>
          </p:cNvCxnSpPr>
          <p:nvPr/>
        </p:nvCxnSpPr>
        <p:spPr>
          <a:xfrm>
            <a:off x="10018540" y="2070268"/>
            <a:ext cx="1024598" cy="5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6C5E61C-9632-E367-F1C4-6B827FF53A69}"/>
              </a:ext>
            </a:extLst>
          </p:cNvPr>
          <p:cNvCxnSpPr>
            <a:cxnSpLocks/>
          </p:cNvCxnSpPr>
          <p:nvPr/>
        </p:nvCxnSpPr>
        <p:spPr>
          <a:xfrm>
            <a:off x="10423600" y="1700002"/>
            <a:ext cx="868044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9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3E26E12-75A9-B45A-B04A-31CE4F4C2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387" y="724396"/>
                <a:ext cx="11293434" cy="545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3.1 (Germination of cooperation) 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l-GR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centipede game,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decision node. Then,</a:t>
                </a:r>
              </a:p>
              <a:p>
                <a:pPr marL="514350" indent="-514350">
                  <a:buAutoNum type="arabicParenBoth"/>
                </a:pP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⋈</m:t>
                            </m:r>
                          </m:e>
                          <m:sub>
                            <m:r>
                              <a:rPr lang="ja-JP" alt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ℓ+1</m:t>
                        </m:r>
                      </m:sub>
                    </m:sSub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⊵</m:t>
                            </m:r>
                          </m:e>
                          <m:sub>
                            <m:r>
                              <a:rPr lang="ja-JP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ja-JP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ja-JP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14350" indent="-514350">
                  <a:buAutoNum type="arabicParenBoth"/>
                </a:pP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⊳</m:t>
                            </m:r>
                          </m:e>
                          <m:sub>
                            <m:r>
                              <a:rPr lang="ja-JP" alt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ℓ+1</m:t>
                        </m:r>
                      </m:sub>
                    </m:sSub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⊳</m:t>
                            </m:r>
                          </m:e>
                          <m:sub>
                            <m:r>
                              <a:rPr lang="ja-JP" alt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ja-JP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ja-JP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</a:t>
                </a:r>
                <a14:m>
                  <m:oMath xmlns:m="http://schemas.openxmlformats.org/officeDocument/2006/math">
                    <m:r>
                      <a:rPr lang="en-US" altLang="ja-JP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ja-JP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kumimoji="1" lang="ja-JP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ja-JP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ja-JP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514350" indent="-514350">
                  <a:buAutoNum type="arabicParenBoth"/>
                </a:pPr>
                <a:endParaRPr lang="en-US" altLang="ja-JP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ea"/>
                  <a:buAutoNum type="circleNumDbPlain"/>
                </a:pP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Lemma 2.1 (p.11): Germ is hidden in a centipede 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 marL="514350" indent="-514350">
                  <a:buFont typeface="+mj-ea"/>
                  <a:buAutoNum type="circleNumDbPlain"/>
                </a:pP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Theorem 3.1: Germination is ready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l-GR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514350" indent="-514350">
                  <a:buFont typeface="+mj-ea"/>
                  <a:buAutoNum type="circleNumDbPlain"/>
                </a:pPr>
                <a:endParaRPr lang="en-US" altLang="ja-JP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ea"/>
                  <a:buAutoNum type="circleNumDbPlain"/>
                </a:pP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Inertia</a:t>
                </a: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helps start germination.</a:t>
                </a:r>
                <a:endParaRPr kumimoji="1" lang="ja-JP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3E26E12-75A9-B45A-B04A-31CE4F4C2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387" y="724396"/>
                <a:ext cx="11293434" cy="5452568"/>
              </a:xfrm>
              <a:blipFill>
                <a:blip r:embed="rId2"/>
                <a:stretch>
                  <a:fillRect l="-1079" t="-16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0B31DE-0BC7-C04C-53B7-A9937297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96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1FC89-5CA1-34B5-AA3F-85B815AC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75490"/>
            <a:ext cx="2504051" cy="479527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CIB theory</a:t>
            </a:r>
            <a:r>
              <a:rPr kumimoji="1"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F8124A8-A9A1-2553-5120-91F14E1C3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151" y="555017"/>
                <a:ext cx="11053700" cy="611309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consciousness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ja-JP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altLang="ja-JP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Within this boundary, PL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makes a decision consciously.</a:t>
                </a:r>
              </a:p>
              <a:p>
                <a:pPr lvl="1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he follows the inertia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unless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 has a strict preference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                     the realized node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upon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1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takes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ja-JP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 does. </a:t>
                </a:r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kumimoji="1" lang="en-US" altLang="ja-JP" sz="2600" dirty="0"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kumimoji="1" lang="en-US" altLang="ja-JP" sz="2600" dirty="0"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kumimoji="1" lang="en-US" altLang="ja-JP" sz="2600" dirty="0"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kumimoji="1" lang="ja-JP" altLang="en-US" sz="2600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ja-JP" alt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kumimoji="1" lang="ja-JP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</a:t>
                </a:r>
                <a:r>
                  <a:rPr kumimoji="1" lang="en-US" altLang="ja-JP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CBI solution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l-GR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kumimoji="1" lang="en-US" altLang="ja-JP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iff</m:t>
                    </m:r>
                    <m:r>
                      <a:rPr kumimoji="1"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ja-JP" alt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6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US" altLang="ja-JP" sz="26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6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defined</m:t>
                    </m:r>
                    <m:r>
                      <a:rPr lang="en-US" altLang="ja-JP" sz="26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by</m:t>
                    </m:r>
                  </m:oMath>
                </a14:m>
                <a:endParaRPr lang="en-US" altLang="ja-JP" sz="26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sz="2800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ja-JP" alt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　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⊳</m:t>
                                </m:r>
                              </m:e>
                              <m:sub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　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</m:t>
                            </m:r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　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US" altLang="ja-JP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𝑐𝑜𝑛𝑠𝑐𝑖𝑜𝑢𝑠</m:t>
                            </m:r>
                            <m:r>
                              <a:rPr lang="en-US" altLang="ja-JP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ja-JP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𝑐h𝑜𝑖𝑐𝑒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    </m:t>
                            </m:r>
                          </m:e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or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⋈</m:t>
                                </m:r>
                              </m:e>
                              <m:sub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ja-JP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       </m:t>
                            </m:r>
                          </m:e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⊳</m:t>
                                </m:r>
                              </m:e>
                              <m:sub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ja-JP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𝑐𝑜𝑛𝑠𝑐𝑖𝑜𝑢𝑠</m:t>
                            </m:r>
                            <m:r>
                              <a:rPr lang="en-US" altLang="ja-JP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ja-JP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𝑐h𝑜𝑖𝑐𝑒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⊵</m:t>
                                </m:r>
                              </m:e>
                              <m:sub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ja-JP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(</m:t>
                            </m:r>
                            <m:r>
                              <a:rPr lang="en-US" altLang="ja-JP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𝑖𝑛𝑒𝑟𝑖𝑎𝑙</m:t>
                            </m:r>
                            <m:r>
                              <a:rPr lang="en-US" altLang="ja-JP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ja-JP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𝑏𝑒h𝑎𝑣𝑜𝑟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</m:e>
                    </m:d>
                  </m:oMath>
                </a14:m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F8124A8-A9A1-2553-5120-91F14E1C3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151" y="555017"/>
                <a:ext cx="11053700" cy="6113091"/>
              </a:xfrm>
              <a:blipFill>
                <a:blip r:embed="rId2"/>
                <a:stretch>
                  <a:fillRect l="-717" t="-11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E8B861-C898-D13C-E16F-AB581F37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650" y="189892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z="1600" smtClean="0"/>
              <a:t>15</a:t>
            </a:fld>
            <a:endParaRPr kumimoji="1" lang="ja-JP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0F9D268-C968-C51C-2091-33C5B3D46FD5}"/>
                  </a:ext>
                </a:extLst>
              </p:cNvPr>
              <p:cNvSpPr/>
              <p:nvPr/>
            </p:nvSpPr>
            <p:spPr>
              <a:xfrm>
                <a:off x="1056248" y="2993900"/>
                <a:ext cx="703385" cy="5873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0F9D268-C968-C51C-2091-33C5B3D46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48" y="2993900"/>
                <a:ext cx="703385" cy="587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349CE157-1516-7A72-CCFE-B169CDB07497}"/>
                  </a:ext>
                </a:extLst>
              </p:cNvPr>
              <p:cNvSpPr/>
              <p:nvPr/>
            </p:nvSpPr>
            <p:spPr>
              <a:xfrm>
                <a:off x="3710355" y="3030669"/>
                <a:ext cx="703385" cy="5873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ja-JP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ja-JP" alt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ja-JP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ja-JP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ja-JP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349CE157-1516-7A72-CCFE-B169CDB07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55" y="3030669"/>
                <a:ext cx="703385" cy="587326"/>
              </a:xfrm>
              <a:prstGeom prst="rect">
                <a:avLst/>
              </a:prstGeom>
              <a:blipFill>
                <a:blip r:embed="rId4"/>
                <a:stretch>
                  <a:fillRect l="-5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4212781-0C50-9EB3-9E64-FABEED82C8C9}"/>
                  </a:ext>
                </a:extLst>
              </p:cNvPr>
              <p:cNvSpPr/>
              <p:nvPr/>
            </p:nvSpPr>
            <p:spPr>
              <a:xfrm>
                <a:off x="9791111" y="2993900"/>
                <a:ext cx="703385" cy="5873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kumimoji="1" lang="ja-JP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4212781-0C50-9EB3-9E64-FABEED82C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111" y="2993900"/>
                <a:ext cx="703385" cy="587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3D87132-E05C-2080-5A9D-4F073B569374}"/>
              </a:ext>
            </a:extLst>
          </p:cNvPr>
          <p:cNvCxnSpPr>
            <a:cxnSpLocks/>
          </p:cNvCxnSpPr>
          <p:nvPr/>
        </p:nvCxnSpPr>
        <p:spPr>
          <a:xfrm>
            <a:off x="1511806" y="2833718"/>
            <a:ext cx="465407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3FEB21-4150-B7BD-97E0-B01215341F17}"/>
              </a:ext>
            </a:extLst>
          </p:cNvPr>
          <p:cNvCxnSpPr>
            <a:cxnSpLocks/>
          </p:cNvCxnSpPr>
          <p:nvPr/>
        </p:nvCxnSpPr>
        <p:spPr>
          <a:xfrm>
            <a:off x="3477063" y="2817923"/>
            <a:ext cx="5322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F673B70-1D31-C02C-AF9C-AF33F038A5F7}"/>
              </a:ext>
            </a:extLst>
          </p:cNvPr>
          <p:cNvSpPr/>
          <p:nvPr/>
        </p:nvSpPr>
        <p:spPr>
          <a:xfrm>
            <a:off x="1877449" y="2510192"/>
            <a:ext cx="1770187" cy="58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conscious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AFBBD55-DBE2-8369-E4F2-216B48479737}"/>
              </a:ext>
            </a:extLst>
          </p:cNvPr>
          <p:cNvCxnSpPr/>
          <p:nvPr/>
        </p:nvCxnSpPr>
        <p:spPr>
          <a:xfrm>
            <a:off x="4009291" y="2812447"/>
            <a:ext cx="0" cy="292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FA445AB-EEE6-A23D-042A-0A0073DB4528}"/>
              </a:ext>
            </a:extLst>
          </p:cNvPr>
          <p:cNvSpPr/>
          <p:nvPr/>
        </p:nvSpPr>
        <p:spPr>
          <a:xfrm>
            <a:off x="4946257" y="2487450"/>
            <a:ext cx="4101318" cy="58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Inertial without 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stimulus</a:t>
            </a:r>
            <a:r>
              <a:rPr kumimoji="1" lang="en-US" altLang="ja-JP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D80FDAD-F4AA-BDAA-E9F5-CCDC0AD4ED5E}"/>
              </a:ext>
            </a:extLst>
          </p:cNvPr>
          <p:cNvCxnSpPr>
            <a:cxnSpLocks/>
          </p:cNvCxnSpPr>
          <p:nvPr/>
        </p:nvCxnSpPr>
        <p:spPr>
          <a:xfrm>
            <a:off x="8879650" y="2788000"/>
            <a:ext cx="10029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D8CED8E-78F1-0C55-45EC-DDBEAD420FE7}"/>
              </a:ext>
            </a:extLst>
          </p:cNvPr>
          <p:cNvCxnSpPr/>
          <p:nvPr/>
        </p:nvCxnSpPr>
        <p:spPr>
          <a:xfrm>
            <a:off x="9870363" y="2776335"/>
            <a:ext cx="0" cy="292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A43AB1D-2A51-795B-C2E0-C9B88EEDEE15}"/>
              </a:ext>
            </a:extLst>
          </p:cNvPr>
          <p:cNvCxnSpPr/>
          <p:nvPr/>
        </p:nvCxnSpPr>
        <p:spPr>
          <a:xfrm>
            <a:off x="4166383" y="2816663"/>
            <a:ext cx="84406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08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729BC-DE52-3C1F-C726-833EA14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170426"/>
            <a:ext cx="4600134" cy="675884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Canonical CIB solution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2EBFB9-361A-16BC-6981-FDC471FA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2292" y="143243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字幕 2">
                <a:extLst>
                  <a:ext uri="{FF2B5EF4-FFF2-40B4-BE49-F238E27FC236}">
                    <a16:creationId xmlns:a16="http://schemas.microsoft.com/office/drawing/2014/main" id="{8E1C805F-A2AA-7E68-1E2F-731D191DF6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557" y="984739"/>
                <a:ext cx="11605846" cy="57028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 the adjacent </a:t>
                </a:r>
                <a:r>
                  <a:rPr lang="en-US" altLang="ja-JP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endnodes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⊳</m:t>
                        </m:r>
                      </m:e>
                      <m:sub>
                        <m:r>
                          <a:rPr lang="ja-JP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⋈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number satisfying 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(a):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⋈</m:t>
                        </m:r>
                      </m:e>
                      <m:sub>
                        <m:r>
                          <a:rPr lang="ja-JP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(b) it is the maximum among such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’s.</a:t>
                </a:r>
              </a:p>
              <a:p>
                <a:pPr marL="0" indent="0">
                  <a:buNone/>
                </a:pP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4.1: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centipede game, and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ℓ(</m:t>
                    </m:r>
                    <m:r>
                      <m:rPr>
                        <m:nor/>
                      </m:rPr>
                      <a:rPr lang="en-US" altLang="ja-JP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given by (a) and (b). Then, 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(i):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a CIB solution.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(ii):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unique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CIB-solution if and only if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ℓ &gt; </m:t>
                    </m:r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max</m:t>
                    </m:r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⊳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=1,2.</m:t>
                    </m:r>
                  </m:oMath>
                </a14:m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ja-JP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call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the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canonical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CIB solution.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 is used as the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CIB solutions.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ja-JP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字幕 2">
                <a:extLst>
                  <a:ext uri="{FF2B5EF4-FFF2-40B4-BE49-F238E27FC236}">
                    <a16:creationId xmlns:a16="http://schemas.microsoft.com/office/drawing/2014/main" id="{8E1C805F-A2AA-7E68-1E2F-731D191DF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7" y="984739"/>
                <a:ext cx="11605846" cy="5702836"/>
              </a:xfrm>
              <a:prstGeom prst="rect">
                <a:avLst/>
              </a:prstGeom>
              <a:blipFill>
                <a:blip r:embed="rId2"/>
                <a:stretch>
                  <a:fillRect l="-735" t="-1281" b="-85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03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1A5BC9-5BDE-4E56-A7E7-659044187A2A}"/>
              </a:ext>
            </a:extLst>
          </p:cNvPr>
          <p:cNvCxnSpPr>
            <a:cxnSpLocks/>
          </p:cNvCxnSpPr>
          <p:nvPr/>
        </p:nvCxnSpPr>
        <p:spPr>
          <a:xfrm>
            <a:off x="1841482" y="1371633"/>
            <a:ext cx="0" cy="731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51A325-D9E3-4437-B2BC-4887C5298C4B}"/>
              </a:ext>
            </a:extLst>
          </p:cNvPr>
          <p:cNvSpPr/>
          <p:nvPr/>
        </p:nvSpPr>
        <p:spPr>
          <a:xfrm>
            <a:off x="1528194" y="432953"/>
            <a:ext cx="792518" cy="572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1044249-C0E5-4FEA-A3EC-356C63990757}"/>
              </a:ext>
            </a:extLst>
          </p:cNvPr>
          <p:cNvSpPr/>
          <p:nvPr/>
        </p:nvSpPr>
        <p:spPr>
          <a:xfrm>
            <a:off x="2402889" y="542904"/>
            <a:ext cx="859985" cy="4467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A08772D-A6F0-4E2F-AEDC-8014AD5F5C32}"/>
              </a:ext>
            </a:extLst>
          </p:cNvPr>
          <p:cNvCxnSpPr>
            <a:cxnSpLocks/>
          </p:cNvCxnSpPr>
          <p:nvPr/>
        </p:nvCxnSpPr>
        <p:spPr>
          <a:xfrm>
            <a:off x="1818355" y="1348490"/>
            <a:ext cx="16075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0863609-3EE8-4463-BD87-3605605328D5}"/>
              </a:ext>
            </a:extLst>
          </p:cNvPr>
          <p:cNvCxnSpPr>
            <a:cxnSpLocks/>
          </p:cNvCxnSpPr>
          <p:nvPr/>
        </p:nvCxnSpPr>
        <p:spPr>
          <a:xfrm>
            <a:off x="2793350" y="1369043"/>
            <a:ext cx="0" cy="692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DC6D532-845F-4587-83C2-6D2A60EA3C41}"/>
              </a:ext>
            </a:extLst>
          </p:cNvPr>
          <p:cNvCxnSpPr>
            <a:cxnSpLocks/>
          </p:cNvCxnSpPr>
          <p:nvPr/>
        </p:nvCxnSpPr>
        <p:spPr>
          <a:xfrm>
            <a:off x="6280734" y="1321828"/>
            <a:ext cx="0" cy="739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D0649E6-E871-46CA-B986-717A9AEBE069}"/>
              </a:ext>
            </a:extLst>
          </p:cNvPr>
          <p:cNvCxnSpPr>
            <a:cxnSpLocks/>
          </p:cNvCxnSpPr>
          <p:nvPr/>
        </p:nvCxnSpPr>
        <p:spPr>
          <a:xfrm>
            <a:off x="5083882" y="1365109"/>
            <a:ext cx="0" cy="739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9739858-D910-4F0C-A2DB-9ACA473E622F}"/>
              </a:ext>
            </a:extLst>
          </p:cNvPr>
          <p:cNvCxnSpPr>
            <a:cxnSpLocks/>
          </p:cNvCxnSpPr>
          <p:nvPr/>
        </p:nvCxnSpPr>
        <p:spPr>
          <a:xfrm>
            <a:off x="9639821" y="1372210"/>
            <a:ext cx="0" cy="711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8AE5EC3-8B02-45CB-9A8A-AB700CC43817}"/>
              </a:ext>
            </a:extLst>
          </p:cNvPr>
          <p:cNvCxnSpPr>
            <a:cxnSpLocks/>
          </p:cNvCxnSpPr>
          <p:nvPr/>
        </p:nvCxnSpPr>
        <p:spPr>
          <a:xfrm>
            <a:off x="3905958" y="1384331"/>
            <a:ext cx="0" cy="691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5C58208-604D-4388-A4E4-D7ED076450F5}"/>
              </a:ext>
            </a:extLst>
          </p:cNvPr>
          <p:cNvCxnSpPr>
            <a:cxnSpLocks/>
          </p:cNvCxnSpPr>
          <p:nvPr/>
        </p:nvCxnSpPr>
        <p:spPr>
          <a:xfrm flipV="1">
            <a:off x="3409693" y="1340739"/>
            <a:ext cx="1407499" cy="9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850772C-0232-43ED-A9A8-FDD38C98BEDD}"/>
              </a:ext>
            </a:extLst>
          </p:cNvPr>
          <p:cNvCxnSpPr>
            <a:cxnSpLocks/>
          </p:cNvCxnSpPr>
          <p:nvPr/>
        </p:nvCxnSpPr>
        <p:spPr>
          <a:xfrm>
            <a:off x="4818174" y="1340175"/>
            <a:ext cx="1578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CFE411B-C6D3-4187-AABA-3AAF5110D448}"/>
              </a:ext>
            </a:extLst>
          </p:cNvPr>
          <p:cNvCxnSpPr>
            <a:cxnSpLocks/>
          </p:cNvCxnSpPr>
          <p:nvPr/>
        </p:nvCxnSpPr>
        <p:spPr>
          <a:xfrm>
            <a:off x="8139002" y="1351526"/>
            <a:ext cx="2187318" cy="13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C8C69CB5-4A8C-461C-AF7C-7A4D95AE2E68}"/>
                  </a:ext>
                </a:extLst>
              </p:cNvPr>
              <p:cNvSpPr/>
              <p:nvPr/>
            </p:nvSpPr>
            <p:spPr>
              <a:xfrm>
                <a:off x="1319369" y="2362893"/>
                <a:ext cx="1143586" cy="6244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en-US" altLang="ja-JP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,2</m:t>
                    </m:r>
                  </m:oMath>
                </a14:m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C8C69CB5-4A8C-461C-AF7C-7A4D95AE2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69" y="2362893"/>
                <a:ext cx="1143586" cy="62444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C70B566-540F-4FB2-8F39-0A368CFF9004}"/>
              </a:ext>
            </a:extLst>
          </p:cNvPr>
          <p:cNvSpPr/>
          <p:nvPr/>
        </p:nvSpPr>
        <p:spPr>
          <a:xfrm>
            <a:off x="2244020" y="2372439"/>
            <a:ext cx="1143586" cy="6669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(1,7)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8A29E6F-67AA-448E-A3B9-E489AA23063F}"/>
              </a:ext>
            </a:extLst>
          </p:cNvPr>
          <p:cNvSpPr/>
          <p:nvPr/>
        </p:nvSpPr>
        <p:spPr>
          <a:xfrm>
            <a:off x="3271850" y="2360989"/>
            <a:ext cx="1143586" cy="565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(6,6)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53B91F6-060F-4E56-8FEC-2A16C68838AA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6396252" y="1339592"/>
            <a:ext cx="450621" cy="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4DD406-6D59-4939-9477-FABF8C5DE6B5}"/>
              </a:ext>
            </a:extLst>
          </p:cNvPr>
          <p:cNvSpPr/>
          <p:nvPr/>
        </p:nvSpPr>
        <p:spPr>
          <a:xfrm>
            <a:off x="4560317" y="2397460"/>
            <a:ext cx="1143586" cy="531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(5,11)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13A2F78-07EC-4D6D-A703-EB211C6F2ED6}"/>
                  </a:ext>
                </a:extLst>
              </p:cNvPr>
              <p:cNvSpPr/>
              <p:nvPr/>
            </p:nvSpPr>
            <p:spPr>
              <a:xfrm>
                <a:off x="1538790" y="717907"/>
                <a:ext cx="843471" cy="6792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13A2F78-07EC-4D6D-A703-EB211C6F2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90" y="717907"/>
                <a:ext cx="843471" cy="6792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EFDB8EA3-EEB6-4753-A0D9-A69CE9230439}"/>
                  </a:ext>
                </a:extLst>
              </p:cNvPr>
              <p:cNvSpPr/>
              <p:nvPr/>
            </p:nvSpPr>
            <p:spPr>
              <a:xfrm>
                <a:off x="2360037" y="765622"/>
                <a:ext cx="1111047" cy="5724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EFDB8EA3-EEB6-4753-A0D9-A69CE9230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037" y="765622"/>
                <a:ext cx="1111047" cy="572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0FAA62C4-FA74-4225-BDB5-D91D6045E0DA}"/>
                  </a:ext>
                </a:extLst>
              </p:cNvPr>
              <p:cNvSpPr/>
              <p:nvPr/>
            </p:nvSpPr>
            <p:spPr>
              <a:xfrm>
                <a:off x="3500004" y="753989"/>
                <a:ext cx="1111047" cy="58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0FAA62C4-FA74-4225-BDB5-D91D6045E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004" y="753989"/>
                <a:ext cx="1111047" cy="584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330EBC10-0A37-400F-96DA-8226FEFFCA7B}"/>
                  </a:ext>
                </a:extLst>
              </p:cNvPr>
              <p:cNvSpPr/>
              <p:nvPr/>
            </p:nvSpPr>
            <p:spPr>
              <a:xfrm>
                <a:off x="4691977" y="764071"/>
                <a:ext cx="1111047" cy="5040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330EBC10-0A37-400F-96DA-8226FEFFC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977" y="764071"/>
                <a:ext cx="1111047" cy="504094"/>
              </a:xfrm>
              <a:prstGeom prst="rect">
                <a:avLst/>
              </a:prstGeom>
              <a:blipFill>
                <a:blip r:embed="rId6"/>
                <a:stretch>
                  <a:fillRect b="-48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4E5EAE94-2971-45D7-B915-D06A7F83597A}"/>
                  </a:ext>
                </a:extLst>
              </p:cNvPr>
              <p:cNvSpPr/>
              <p:nvPr/>
            </p:nvSpPr>
            <p:spPr>
              <a:xfrm>
                <a:off x="6846873" y="931717"/>
                <a:ext cx="1236052" cy="8157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4E5EAE94-2971-45D7-B915-D06A7F835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73" y="931717"/>
                <a:ext cx="1236052" cy="815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649C56D2-ABF7-453E-850B-4485FBEF6529}"/>
                  </a:ext>
                </a:extLst>
              </p:cNvPr>
              <p:cNvSpPr/>
              <p:nvPr/>
            </p:nvSpPr>
            <p:spPr>
              <a:xfrm>
                <a:off x="9232661" y="679818"/>
                <a:ext cx="1111047" cy="502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649C56D2-ABF7-453E-850B-4485FBEF6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661" y="679818"/>
                <a:ext cx="1111047" cy="502616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CB15B25-28E2-4AF1-AC60-C6AB84D14C8E}"/>
              </a:ext>
            </a:extLst>
          </p:cNvPr>
          <p:cNvSpPr/>
          <p:nvPr/>
        </p:nvSpPr>
        <p:spPr>
          <a:xfrm>
            <a:off x="9129173" y="378918"/>
            <a:ext cx="914231" cy="5303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1E81D5A4-4BB3-4F7A-BB07-12B5EB95D112}"/>
                  </a:ext>
                </a:extLst>
              </p:cNvPr>
              <p:cNvSpPr/>
              <p:nvPr/>
            </p:nvSpPr>
            <p:spPr>
              <a:xfrm>
                <a:off x="6700730" y="422406"/>
                <a:ext cx="1386348" cy="8157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1E81D5A4-4BB3-4F7A-BB07-12B5EB95D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30" y="422406"/>
                <a:ext cx="1386348" cy="8157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E1DB434-DCC4-48FA-807E-69374E60491A}"/>
              </a:ext>
            </a:extLst>
          </p:cNvPr>
          <p:cNvSpPr/>
          <p:nvPr/>
        </p:nvSpPr>
        <p:spPr>
          <a:xfrm>
            <a:off x="9172549" y="2288846"/>
            <a:ext cx="1619301" cy="720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(197,203)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86C81046-917F-45FF-BE0C-F120D077DD09}"/>
                  </a:ext>
                </a:extLst>
              </p:cNvPr>
              <p:cNvSpPr/>
              <p:nvPr/>
            </p:nvSpPr>
            <p:spPr>
              <a:xfrm>
                <a:off x="6939597" y="2409947"/>
                <a:ext cx="1026459" cy="53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86C81046-917F-45FF-BE0C-F120D077D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97" y="2409947"/>
                <a:ext cx="1026459" cy="531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A36493DD-172A-4AA3-B996-7C9DCA9E55A5}"/>
                  </a:ext>
                </a:extLst>
              </p:cNvPr>
              <p:cNvSpPr/>
              <p:nvPr/>
            </p:nvSpPr>
            <p:spPr>
              <a:xfrm>
                <a:off x="10353412" y="1348490"/>
                <a:ext cx="1809119" cy="6794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(202,202)</m:t>
                      </m:r>
                    </m:oMath>
                  </m:oMathPara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A36493DD-172A-4AA3-B996-7C9DCA9E5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412" y="1348490"/>
                <a:ext cx="1809119" cy="679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AC98F81-3214-4889-B9BA-8E686BFD55A5}"/>
              </a:ext>
            </a:extLst>
          </p:cNvPr>
          <p:cNvSpPr/>
          <p:nvPr/>
        </p:nvSpPr>
        <p:spPr>
          <a:xfrm>
            <a:off x="5700248" y="2400632"/>
            <a:ext cx="1340235" cy="5281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(10,10)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F57F82B2-3E37-4962-A296-D68A28803FD0}"/>
                  </a:ext>
                </a:extLst>
              </p:cNvPr>
              <p:cNvSpPr/>
              <p:nvPr/>
            </p:nvSpPr>
            <p:spPr>
              <a:xfrm>
                <a:off x="5725211" y="718434"/>
                <a:ext cx="1111047" cy="6492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F57F82B2-3E37-4962-A296-D68A28803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11" y="718434"/>
                <a:ext cx="1111047" cy="6492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FE9484C-F57A-40FA-8108-7C4001EEA0B4}"/>
                  </a:ext>
                </a:extLst>
              </p:cNvPr>
              <p:cNvSpPr/>
              <p:nvPr/>
            </p:nvSpPr>
            <p:spPr>
              <a:xfrm>
                <a:off x="1492360" y="1985289"/>
                <a:ext cx="843471" cy="5887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FE9484C-F57A-40FA-8108-7C4001EEA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360" y="1985289"/>
                <a:ext cx="843471" cy="588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388622DB-7A7A-4E8E-8BCC-DE99F65FACAC}"/>
                  </a:ext>
                </a:extLst>
              </p:cNvPr>
              <p:cNvSpPr/>
              <p:nvPr/>
            </p:nvSpPr>
            <p:spPr>
              <a:xfrm>
                <a:off x="2316673" y="1936145"/>
                <a:ext cx="1125563" cy="6508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388622DB-7A7A-4E8E-8BCC-DE99F65FA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673" y="1936145"/>
                <a:ext cx="1125563" cy="6508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FF44614-B3AA-4FA3-939B-C33BA3E167AD}"/>
                  </a:ext>
                </a:extLst>
              </p:cNvPr>
              <p:cNvSpPr/>
              <p:nvPr/>
            </p:nvSpPr>
            <p:spPr>
              <a:xfrm>
                <a:off x="3419549" y="2038161"/>
                <a:ext cx="1111047" cy="3860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FF44614-B3AA-4FA3-939B-C33BA3E16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49" y="2038161"/>
                <a:ext cx="1111047" cy="386022"/>
              </a:xfrm>
              <a:prstGeom prst="rect">
                <a:avLst/>
              </a:prstGeom>
              <a:blipFill>
                <a:blip r:embed="rId15"/>
                <a:stretch>
                  <a:fillRect b="-20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5AC6A009-64C7-49EE-965B-BFE6B32CE49D}"/>
                  </a:ext>
                </a:extLst>
              </p:cNvPr>
              <p:cNvSpPr/>
              <p:nvPr/>
            </p:nvSpPr>
            <p:spPr>
              <a:xfrm>
                <a:off x="9210716" y="1989204"/>
                <a:ext cx="1111047" cy="385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5AC6A009-64C7-49EE-965B-BFE6B32CE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716" y="1989204"/>
                <a:ext cx="1111047" cy="385614"/>
              </a:xfrm>
              <a:prstGeom prst="rect">
                <a:avLst/>
              </a:prstGeom>
              <a:blipFill>
                <a:blip r:embed="rId16"/>
                <a:stretch>
                  <a:fillRect b="-20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F98E9BF-B21C-4A67-B743-E5B581BAA7FF}"/>
                  </a:ext>
                </a:extLst>
              </p:cNvPr>
              <p:cNvSpPr/>
              <p:nvPr/>
            </p:nvSpPr>
            <p:spPr>
              <a:xfrm>
                <a:off x="6860628" y="1968553"/>
                <a:ext cx="1386348" cy="5089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F98E9BF-B21C-4A67-B743-E5B581BAA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628" y="1968553"/>
                <a:ext cx="1386348" cy="5089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96FB930F-AF66-4169-9E72-528E8587C9E4}"/>
                  </a:ext>
                </a:extLst>
              </p:cNvPr>
              <p:cNvSpPr/>
              <p:nvPr/>
            </p:nvSpPr>
            <p:spPr>
              <a:xfrm>
                <a:off x="5856683" y="1952734"/>
                <a:ext cx="1111047" cy="66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96FB930F-AF66-4169-9E72-528E8587C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683" y="1952734"/>
                <a:ext cx="1111047" cy="6643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396841E0-4FDA-4A3B-A8C0-855EBDD31B90}"/>
                  </a:ext>
                </a:extLst>
              </p:cNvPr>
              <p:cNvSpPr/>
              <p:nvPr/>
            </p:nvSpPr>
            <p:spPr>
              <a:xfrm>
                <a:off x="4635231" y="1931374"/>
                <a:ext cx="1111047" cy="66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396841E0-4FDA-4A3B-A8C0-855EBDD31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231" y="1931374"/>
                <a:ext cx="1111047" cy="66436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362B37A-A053-4E43-9FAD-1972C3E0BB8A}"/>
                  </a:ext>
                </a:extLst>
              </p:cNvPr>
              <p:cNvSpPr/>
              <p:nvPr/>
            </p:nvSpPr>
            <p:spPr>
              <a:xfrm>
                <a:off x="10558194" y="903431"/>
                <a:ext cx="1111047" cy="6001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362B37A-A053-4E43-9FAD-1972C3E0B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194" y="903431"/>
                <a:ext cx="1111047" cy="6001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2D54C26-5A48-4F1E-99F9-5135F38767D7}"/>
              </a:ext>
            </a:extLst>
          </p:cNvPr>
          <p:cNvCxnSpPr>
            <a:cxnSpLocks/>
          </p:cNvCxnSpPr>
          <p:nvPr/>
        </p:nvCxnSpPr>
        <p:spPr>
          <a:xfrm>
            <a:off x="8462440" y="1383126"/>
            <a:ext cx="0" cy="634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246E094-FCA3-437A-99A9-100116E39F19}"/>
                  </a:ext>
                </a:extLst>
              </p:cNvPr>
              <p:cNvSpPr/>
              <p:nvPr/>
            </p:nvSpPr>
            <p:spPr>
              <a:xfrm>
                <a:off x="8013470" y="1843979"/>
                <a:ext cx="1111047" cy="534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246E094-FCA3-437A-99A9-100116E39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470" y="1843979"/>
                <a:ext cx="1111047" cy="534332"/>
              </a:xfrm>
              <a:prstGeom prst="rect">
                <a:avLst/>
              </a:prstGeom>
              <a:blipFill>
                <a:blip r:embed="rId21"/>
                <a:stretch>
                  <a:fillRect b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69FDB81-2258-441C-AB84-812D90DD4F7D}"/>
              </a:ext>
            </a:extLst>
          </p:cNvPr>
          <p:cNvSpPr/>
          <p:nvPr/>
        </p:nvSpPr>
        <p:spPr>
          <a:xfrm>
            <a:off x="7743048" y="2382414"/>
            <a:ext cx="1507873" cy="508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(198,198)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2DCDD5F-1CBB-46AF-9470-8FA65E1F02B6}"/>
              </a:ext>
            </a:extLst>
          </p:cNvPr>
          <p:cNvSpPr/>
          <p:nvPr/>
        </p:nvSpPr>
        <p:spPr>
          <a:xfrm>
            <a:off x="7966056" y="334719"/>
            <a:ext cx="1037637" cy="5007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57E25F14-7361-4387-9D5D-5654CBFF2C38}"/>
                  </a:ext>
                </a:extLst>
              </p:cNvPr>
              <p:cNvSpPr/>
              <p:nvPr/>
            </p:nvSpPr>
            <p:spPr>
              <a:xfrm>
                <a:off x="8124015" y="734665"/>
                <a:ext cx="844134" cy="3938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57E25F14-7361-4387-9D5D-5654CBFF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015" y="734665"/>
                <a:ext cx="844134" cy="393806"/>
              </a:xfrm>
              <a:prstGeom prst="rect">
                <a:avLst/>
              </a:prstGeom>
              <a:blipFill>
                <a:blip r:embed="rId22"/>
                <a:stretch>
                  <a:fillRect b="-20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A8DFBE9C-D55F-4221-5B9B-DC68B79059A1}"/>
                  </a:ext>
                </a:extLst>
              </p:cNvPr>
              <p:cNvSpPr/>
              <p:nvPr/>
            </p:nvSpPr>
            <p:spPr>
              <a:xfrm>
                <a:off x="196698" y="1245809"/>
                <a:ext cx="1111047" cy="66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A8DFBE9C-D55F-4221-5B9B-DC68B7905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8" y="1245809"/>
                <a:ext cx="1111047" cy="66436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0679A1D3-030B-9719-7414-5F831C60CB48}"/>
                  </a:ext>
                </a:extLst>
              </p:cNvPr>
              <p:cNvSpPr/>
              <p:nvPr/>
            </p:nvSpPr>
            <p:spPr>
              <a:xfrm>
                <a:off x="1663327" y="1503597"/>
                <a:ext cx="820014" cy="5965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0679A1D3-030B-9719-7414-5F831C60C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327" y="1503597"/>
                <a:ext cx="820014" cy="59659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FA9E2C6-7C2C-56C9-9E94-DE17E2433D9A}"/>
                  </a:ext>
                </a:extLst>
              </p:cNvPr>
              <p:cNvSpPr/>
              <p:nvPr/>
            </p:nvSpPr>
            <p:spPr>
              <a:xfrm>
                <a:off x="9398650" y="1577990"/>
                <a:ext cx="1111047" cy="5022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FA9E2C6-7C2C-56C9-9E94-DE17E2433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650" y="1577990"/>
                <a:ext cx="1111047" cy="5022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9DB905BC-C016-A498-162D-02475EBD69D5}"/>
                  </a:ext>
                </a:extLst>
              </p:cNvPr>
              <p:cNvSpPr/>
              <p:nvPr/>
            </p:nvSpPr>
            <p:spPr>
              <a:xfrm>
                <a:off x="1889766" y="841605"/>
                <a:ext cx="860114" cy="618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9DB905BC-C016-A498-162D-02475EBD6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66" y="841605"/>
                <a:ext cx="860114" cy="61824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5BD87092-6729-3F62-C4B6-D64F514C26EA}"/>
                  </a:ext>
                </a:extLst>
              </p:cNvPr>
              <p:cNvSpPr/>
              <p:nvPr/>
            </p:nvSpPr>
            <p:spPr>
              <a:xfrm>
                <a:off x="9492020" y="757253"/>
                <a:ext cx="1111047" cy="8295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5BD87092-6729-3F62-C4B6-D64F514C2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020" y="757253"/>
                <a:ext cx="1111047" cy="82959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タイトル 1">
            <a:extLst>
              <a:ext uri="{FF2B5EF4-FFF2-40B4-BE49-F238E27FC236}">
                <a16:creationId xmlns:a16="http://schemas.microsoft.com/office/drawing/2014/main" id="{44A5F463-E426-CD3C-7298-09A2D1B42B41}"/>
              </a:ext>
            </a:extLst>
          </p:cNvPr>
          <p:cNvSpPr txBox="1">
            <a:spLocks/>
          </p:cNvSpPr>
          <p:nvPr/>
        </p:nvSpPr>
        <p:spPr>
          <a:xfrm>
            <a:off x="209843" y="98291"/>
            <a:ext cx="5886157" cy="4707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70C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canonical CIB solution?</a:t>
            </a:r>
            <a:endParaRPr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コンテンツ プレースホルダー 2">
                <a:extLst>
                  <a:ext uri="{FF2B5EF4-FFF2-40B4-BE49-F238E27FC236}">
                    <a16:creationId xmlns:a16="http://schemas.microsoft.com/office/drawing/2014/main" id="{4719A93C-8ABA-F7B1-9F3D-FFDAAD2F9A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2221" y="3028283"/>
                <a:ext cx="5948510" cy="19766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ba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ba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=300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=1,2</m:t>
                    </m:r>
                  </m:oMath>
                </a14:m>
                <a:r>
                  <a:rPr lang="en-US" altLang="ja-JP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b>
                    </m:sSub>
                    <m:d>
                      <m:dPr>
                        <m:ctrlPr>
                          <a:rPr lang="en-US" altLang="ja-JP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ja-JP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ja-JP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ja-JP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ja-JP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99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sup>
                              </m:sSup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コンテンツ プレースホルダー 2">
                <a:extLst>
                  <a:ext uri="{FF2B5EF4-FFF2-40B4-BE49-F238E27FC236}">
                    <a16:creationId xmlns:a16="http://schemas.microsoft.com/office/drawing/2014/main" id="{4719A93C-8ABA-F7B1-9F3D-FFDAAD2F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21" y="3028283"/>
                <a:ext cx="5948510" cy="1976620"/>
              </a:xfrm>
              <a:prstGeom prst="rect">
                <a:avLst/>
              </a:prstGeom>
              <a:blipFill>
                <a:blip r:embed="rId28"/>
                <a:stretch>
                  <a:fillRect l="-1227" t="-33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59AC2204-7CD8-3B0A-C17E-CE45D706FD14}"/>
                  </a:ext>
                </a:extLst>
              </p:cNvPr>
              <p:cNvSpPr/>
              <p:nvPr/>
            </p:nvSpPr>
            <p:spPr>
              <a:xfrm>
                <a:off x="2871326" y="795003"/>
                <a:ext cx="860114" cy="618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59AC2204-7CD8-3B0A-C17E-CE45D706F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26" y="795003"/>
                <a:ext cx="860114" cy="61824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スライド番号プレースホルダー 81">
            <a:extLst>
              <a:ext uri="{FF2B5EF4-FFF2-40B4-BE49-F238E27FC236}">
                <a16:creationId xmlns:a16="http://schemas.microsoft.com/office/drawing/2014/main" id="{E05452A9-D58B-1F9B-C617-4525ED34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3693" y="185519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z="1600" b="1" smtClean="0"/>
              <a:t>17</a:t>
            </a:fld>
            <a:endParaRPr kumimoji="1" lang="ja-JP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2E4C023A-A9FB-681F-2BEF-338086079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43047" y="2968980"/>
                <a:ext cx="3978775" cy="212045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68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ja-JP" i="1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ja-JP" i="1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ja-JP" i="1">
                            <a:ln w="0"/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b="0" i="1" smtClean="0">
                        <a:ln w="0"/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altLang="ja-JP" i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i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68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≤6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=7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68</m:t>
                                  </m:r>
                                </m:sup>
                              </m:sSup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2E4C023A-A9FB-681F-2BEF-33808607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047" y="2968980"/>
                <a:ext cx="3978775" cy="2120459"/>
              </a:xfrm>
              <a:prstGeom prst="rect">
                <a:avLst/>
              </a:prstGeom>
              <a:blipFill>
                <a:blip r:embed="rId30"/>
                <a:stretch>
                  <a:fillRect l="-1832" t="-6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FAACE631-38F2-8225-F0C1-05D522AD463B}"/>
              </a:ext>
            </a:extLst>
          </p:cNvPr>
          <p:cNvSpPr txBox="1">
            <a:spLocks/>
          </p:cNvSpPr>
          <p:nvPr/>
        </p:nvSpPr>
        <p:spPr>
          <a:xfrm>
            <a:off x="752221" y="5183373"/>
            <a:ext cx="10917020" cy="1489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Strong tendencies for cooperation for low cognitive abilities;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-solution for high cognitive abilities.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above examples typical?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 more examples and results in the paper.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6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28E00-35C8-AE4C-896E-EBA5CFDB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0" y="136525"/>
            <a:ext cx="8672734" cy="661181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Selten people’s response and the reversed causality degree 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ED6697C-8D82-9290-9CAC-8CB315D714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2223" y="994133"/>
                <a:ext cx="11576540" cy="1823207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</a:t>
                </a:r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cause-and-effect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decision making: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cause to start with the </a:t>
                </a: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 nodes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101</m:t>
                        </m:r>
                      </m:sub>
                    </m:sSub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and </a:t>
                </a: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effect is the realization of </a:t>
                </a:r>
                <a14:m>
                  <m:oMath xmlns:m="http://schemas.openxmlformats.org/officeDocument/2006/math">
                    <m:r>
                      <a:rPr kumimoji="1" lang="ja-JP" alt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Causality is temporally reversed.</a:t>
                </a:r>
              </a:p>
              <a:p>
                <a:pPr marL="0" indent="0">
                  <a:buNone/>
                </a:pPr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The payoffs in the last area of G₁₀₀ are much larger than those in the beginning.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ED6697C-8D82-9290-9CAC-8CB315D714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2223" y="994133"/>
                <a:ext cx="11576540" cy="1823207"/>
              </a:xfrm>
              <a:blipFill>
                <a:blip r:embed="rId2"/>
                <a:stretch>
                  <a:fillRect l="-894" t="-4651" b="-26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8397F-3D93-4F95-8E01-EFC40650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563" y="224448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18358580-9923-485A-FF89-4EDF664090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409" y="3013767"/>
                <a:ext cx="11118167" cy="36197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</a:t>
                </a:r>
                <a:r>
                  <a:rPr lang="en-US" altLang="ja-JP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reversed causality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6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in</m:t>
                    </m:r>
                    <m:r>
                      <a:rPr lang="en-US" altLang="ja-JP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altLang="ja-JP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ja-JP" alt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ja-JP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canonical CIB solution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ℓ(</m:t>
                    </m:r>
                    <m:r>
                      <m:rPr>
                        <m:nor/>
                      </m:rPr>
                      <a:rPr lang="en-US" altLang="ja-JP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ja-JP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then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then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18358580-9923-485A-FF89-4EDF66409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9" y="3013767"/>
                <a:ext cx="11118167" cy="3619785"/>
              </a:xfrm>
              <a:prstGeom prst="rect">
                <a:avLst/>
              </a:prstGeom>
              <a:blipFill>
                <a:blip r:embed="rId3"/>
                <a:stretch>
                  <a:fillRect l="-931" t="-23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67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98D9D-F901-5817-32E9-434F1B1C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902" y="250589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E84C57A-A6C7-3138-D483-957A7FA1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4" y="1004257"/>
            <a:ext cx="8128775" cy="553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79B4DD27-F4C3-090D-EC46-389BA025D820}"/>
                  </a:ext>
                </a:extLst>
              </p:cNvPr>
              <p:cNvSpPr/>
              <p:nvPr/>
            </p:nvSpPr>
            <p:spPr>
              <a:xfrm>
                <a:off x="597289" y="3087996"/>
                <a:ext cx="2391506" cy="1198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kumimoji="1" lang="en-US" altLang="ja-JP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endParaRPr kumimoji="1" lang="en-US" altLang="ja-JP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kumimoji="1" lang="ja-JP" alt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79B4DD27-F4C3-090D-EC46-389BA025D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89" y="3087996"/>
                <a:ext cx="2391506" cy="1198996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A3CCED3-1C46-DCEA-B7EC-174B4B83D2AE}"/>
                  </a:ext>
                </a:extLst>
              </p:cNvPr>
              <p:cNvSpPr/>
              <p:nvPr/>
            </p:nvSpPr>
            <p:spPr>
              <a:xfrm>
                <a:off x="1604066" y="1437274"/>
                <a:ext cx="4867420" cy="7313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kumimoji="1" lang="en-US" altLang="ja-JP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𝑅𝐶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kumimoji="1" lang="en-US" altLang="ja-JP" sz="2200" i="1" dirty="0">
                  <a:solidFill>
                    <a:schemeClr val="tx1"/>
                  </a:solidFill>
                </a:endParaRPr>
              </a:p>
              <a:p>
                <a:r>
                  <a:rPr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=68</m:t>
                    </m:r>
                  </m:oMath>
                </a14:m>
                <a:r>
                  <a:rPr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68</m:t>
                    </m:r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</m:t>
                    </m:r>
                    <m:r>
                      <a:rPr lang="ja-JP" alt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sup>
                    </m:sSup>
                  </m:oMath>
                </a14:m>
                <a:endParaRPr kumimoji="1" lang="ja-JP" alt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A3CCED3-1C46-DCEA-B7EC-174B4B83D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066" y="1437274"/>
                <a:ext cx="4867420" cy="731368"/>
              </a:xfrm>
              <a:prstGeom prst="rect">
                <a:avLst/>
              </a:prstGeom>
              <a:blipFill>
                <a:blip r:embed="rId4"/>
                <a:stretch>
                  <a:fillRect l="-1498" b="-180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6B19D6E2-A230-7C81-EBA4-EF03793C0CDD}"/>
                  </a:ext>
                </a:extLst>
              </p:cNvPr>
              <p:cNvSpPr/>
              <p:nvPr/>
            </p:nvSpPr>
            <p:spPr>
              <a:xfrm>
                <a:off x="4814197" y="3944064"/>
                <a:ext cx="4867420" cy="8771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1" lang="en-US" altLang="ja-JP" sz="22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endParaRPr kumimoji="1" lang="en-US" altLang="ja-JP" sz="2200" dirty="0">
                  <a:solidFill>
                    <a:schemeClr val="tx1"/>
                  </a:solidFill>
                </a:endParaRPr>
              </a:p>
              <a:p>
                <a:r>
                  <a:rPr kumimoji="1"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=68</m:t>
                    </m:r>
                  </m:oMath>
                </a14:m>
                <a:r>
                  <a:rPr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</m:t>
                    </m:r>
                    <m:r>
                      <a:rPr lang="ja-JP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</m:sup>
                    </m:sSup>
                    <m:sSup>
                      <m:sSup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ja-JP" alt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6B19D6E2-A230-7C81-EBA4-EF03793C0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97" y="3944064"/>
                <a:ext cx="4867420" cy="877134"/>
              </a:xfrm>
              <a:prstGeom prst="rect">
                <a:avLst/>
              </a:prstGeom>
              <a:blipFill>
                <a:blip r:embed="rId5"/>
                <a:stretch>
                  <a:fillRect l="-1500" b="-68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73E34323-AFF9-BEBD-7D3D-B9CB5D47714D}"/>
                  </a:ext>
                </a:extLst>
              </p:cNvPr>
              <p:cNvSpPr/>
              <p:nvPr/>
            </p:nvSpPr>
            <p:spPr>
              <a:xfrm>
                <a:off x="8182009" y="6263837"/>
                <a:ext cx="717452" cy="548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73E34323-AFF9-BEBD-7D3D-B9CB5D477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009" y="6263837"/>
                <a:ext cx="717452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752B0E5-D59C-75E7-5F26-020D33BCFB22}"/>
              </a:ext>
            </a:extLst>
          </p:cNvPr>
          <p:cNvCxnSpPr>
            <a:cxnSpLocks/>
          </p:cNvCxnSpPr>
          <p:nvPr/>
        </p:nvCxnSpPr>
        <p:spPr>
          <a:xfrm>
            <a:off x="5681691" y="5490939"/>
            <a:ext cx="0" cy="4923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3B986BE2-D502-8FCA-57BB-1C5F62087BD7}"/>
              </a:ext>
            </a:extLst>
          </p:cNvPr>
          <p:cNvSpPr/>
          <p:nvPr/>
        </p:nvSpPr>
        <p:spPr>
          <a:xfrm>
            <a:off x="5646677" y="6115221"/>
            <a:ext cx="89093" cy="1621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B784C8FD-3044-6A8C-D4C8-DAE409EA6917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532069" y="338050"/>
                <a:ext cx="8564256" cy="5553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ja-JP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B784C8FD-3044-6A8C-D4C8-DAE409EA691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069" y="338050"/>
                <a:ext cx="8564256" cy="555328"/>
              </a:xfrm>
              <a:prstGeom prst="rect">
                <a:avLst/>
              </a:prstGeom>
              <a:blipFill>
                <a:blip r:embed="rId7"/>
                <a:stretch>
                  <a:fillRect t="-3191" b="-95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674FB61-5F11-F0DB-060F-08013443A3B3}"/>
              </a:ext>
            </a:extLst>
          </p:cNvPr>
          <p:cNvCxnSpPr>
            <a:cxnSpLocks/>
          </p:cNvCxnSpPr>
          <p:nvPr/>
        </p:nvCxnSpPr>
        <p:spPr>
          <a:xfrm>
            <a:off x="5650299" y="2278684"/>
            <a:ext cx="0" cy="369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B9074311-6621-17AF-FAEA-70CD90C19B87}"/>
              </a:ext>
            </a:extLst>
          </p:cNvPr>
          <p:cNvSpPr/>
          <p:nvPr/>
        </p:nvSpPr>
        <p:spPr>
          <a:xfrm>
            <a:off x="5592598" y="2916012"/>
            <a:ext cx="89093" cy="1621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A6E6908-C78F-958B-E3F0-6C423213189D}"/>
              </a:ext>
            </a:extLst>
          </p:cNvPr>
          <p:cNvSpPr/>
          <p:nvPr/>
        </p:nvSpPr>
        <p:spPr>
          <a:xfrm>
            <a:off x="2865181" y="918408"/>
            <a:ext cx="2280062" cy="493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44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8107C6EB-FA4A-10CE-0870-8D9F86168EB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92259" y="373978"/>
                <a:ext cx="11779347" cy="6233857"/>
              </a:xfrm>
              <a:ln>
                <a:solidFill>
                  <a:schemeClr val="tx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Identification of the </a:t>
                </a:r>
                <a:r>
                  <a:rPr kumimoji="1"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centipede paradox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centipede games -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 Motive (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&amp; Cooperative Motive (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paradox – based on a paragraph from Selten (’78, TD).  </a:t>
                </a:r>
              </a:p>
              <a:p>
                <a:pPr marL="514350" indent="-514350" algn="l">
                  <a:buAutoNum type="arabicParenR" startAt="2"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BI (backward induction)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 is modified to the CIB  (conscious/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inertial behavior) theory based on Kaneko’s (’20) EU theory with probability grids. 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BI theory, 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makes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 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ineffective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CIB theory may make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inactive; then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effective with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inertia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Resulting outcome from the CIB theory:</a:t>
                </a:r>
              </a:p>
              <a:p>
                <a:pPr algn="l"/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ℓ</m:t>
                                </m:r>
                              </m:sup>
                            </m:sSup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−ℓ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cognitive</m:t>
                            </m:r>
                            <m:r>
                              <m:rPr>
                                <m:nor/>
                              </m:rPr>
                              <a:rPr lang="en-US" altLang="ja-JP" sz="24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ability</m:t>
                            </m:r>
                            <m:r>
                              <m:rPr>
                                <m:nor/>
                              </m:rPr>
                              <a:rPr lang="en-US" altLang="ja-JP" sz="24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low</m:t>
                            </m:r>
                          </m:e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ja-JP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cognitive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ability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altLang="ja-JP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high</m:t>
                            </m:r>
                          </m:e>
                        </m:eqArr>
                      </m:e>
                    </m:d>
                  </m:oMath>
                </a14:m>
                <a:endParaRPr lang="en-US" altLang="ja-JP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l"/>
                <a:r>
                  <a:rPr lang="ja-JP" alt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close to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e.g.,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=0, 1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2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  We argue that these form a resolution of the centipede game.</a:t>
                </a:r>
              </a:p>
            </p:txBody>
          </p:sp>
        </mc:Choice>
        <mc:Fallback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8107C6EB-FA4A-10CE-0870-8D9F86168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2259" y="373978"/>
                <a:ext cx="11779347" cy="6233857"/>
              </a:xfrm>
              <a:blipFill>
                <a:blip r:embed="rId2"/>
                <a:stretch>
                  <a:fillRect l="-1034" t="-185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FBF25C-E55E-572E-2E19-345FF0C4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053" y="67602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5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E3782E-59DA-CF89-51E1-E5BD6691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20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0F918D2-48EA-F5D0-93D7-F5DF42205844}"/>
                  </a:ext>
                </a:extLst>
              </p:cNvPr>
              <p:cNvSpPr/>
              <p:nvPr/>
            </p:nvSpPr>
            <p:spPr>
              <a:xfrm>
                <a:off x="9982200" y="803286"/>
                <a:ext cx="1744681" cy="5553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ja-JP" dirty="0"/>
                  <a:t> 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0F918D2-48EA-F5D0-93D7-F5DF42205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803286"/>
                <a:ext cx="1744681" cy="555328"/>
              </a:xfrm>
              <a:prstGeom prst="rect">
                <a:avLst/>
              </a:prstGeom>
              <a:blipFill>
                <a:blip r:embed="rId2"/>
                <a:stretch>
                  <a:fillRect l="-694" r="-694" b="-1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671500DB-E7C3-1C34-33EA-B608CCC7A5D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79684" y="83311"/>
                <a:ext cx="7055275" cy="5553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ja-JP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=1,…,100</m:t>
                    </m:r>
                  </m:oMath>
                </a14:m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671500DB-E7C3-1C34-33EA-B608CCC7A5D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684" y="83311"/>
                <a:ext cx="7055275" cy="555328"/>
              </a:xfrm>
              <a:prstGeom prst="rect">
                <a:avLst/>
              </a:prstGeom>
              <a:blipFill>
                <a:blip r:embed="rId3"/>
                <a:stretch>
                  <a:fillRect t="-2151" b="-21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496B1ED5-875D-CD32-C958-A8C013353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8" y="3510796"/>
            <a:ext cx="9808781" cy="32106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9B26492-3584-7F58-33DC-F639449BB4F4}"/>
                  </a:ext>
                </a:extLst>
              </p:cNvPr>
              <p:cNvSpPr/>
              <p:nvPr/>
            </p:nvSpPr>
            <p:spPr>
              <a:xfrm>
                <a:off x="10000221" y="3510796"/>
                <a:ext cx="2018360" cy="5553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  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altLang="ja-JP" sz="2200" dirty="0"/>
                  <a:t> </a:t>
                </a:r>
                <a:endParaRPr kumimoji="1" lang="ja-JP" altLang="en-US" sz="2200" dirty="0"/>
              </a:p>
            </p:txBody>
          </p:sp>
        </mc:Choice>
        <mc:Fallback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9B26492-3584-7F58-33DC-F639449BB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221" y="3510796"/>
                <a:ext cx="2018360" cy="555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B5A70008-CD0E-4CCA-B97B-4CC74F910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8" y="725101"/>
            <a:ext cx="9808781" cy="27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6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7CA5F8A-664B-2EE8-CDD2-B7A2BCBC3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890" y="914400"/>
                <a:ext cx="11311681" cy="56237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cases of cognitive 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ja-JP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</a:t>
                </a:r>
                <a:r>
                  <a:rPr lang="en-US" altLang="ja-JP" sz="2400" b="0" i="0" u="none" strike="no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centipede 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(a): </a:t>
                </a:r>
                <a:r>
                  <a:rPr lang="en-US" altLang="ja-JP" sz="24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ja-JP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high</a:t>
                </a:r>
                <a:r>
                  <a:rPr lang="en-US" altLang="ja-JP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altLang="ja-JP" sz="2400" b="0" i="0" u="none" strike="no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resulting outcome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1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reversed causality degree is the highest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b="0" dirty="0">
                    <a:latin typeface="Times New Roman" panose="02020603050405020304" pitchFamily="18" charset="0"/>
                  </a:rPr>
                  <a:t>;</a:t>
                </a:r>
              </a:p>
              <a:p>
                <a:pPr lvl="1"/>
                <a:r>
                  <a:rPr lang="en-US" altLang="ja-JP" b="0" dirty="0">
                    <a:latin typeface="Times New Roman" panose="02020603050405020304" pitchFamily="18" charset="0"/>
                  </a:rPr>
                  <a:t>this </a:t>
                </a:r>
                <a:r>
                  <a:rPr lang="en-US" altLang="ja-JP" dirty="0">
                    <a:latin typeface="Times New Roman" panose="02020603050405020304" pitchFamily="18" charset="0"/>
                  </a:rPr>
                  <a:t>is compatible with </a:t>
                </a:r>
                <a:r>
                  <a:rPr lang="en-US" altLang="ja-JP" b="0" dirty="0">
                    <a:latin typeface="Times New Roman" panose="02020603050405020304" pitchFamily="18" charset="0"/>
                  </a:rPr>
                  <a:t>the Selten people’s complaints, yet the cognitive abilities are high. 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(b): </a:t>
                </a:r>
                <a:r>
                  <a:rPr lang="en-US" altLang="ja-JP" sz="24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are low</a:t>
                </a:r>
                <a:r>
                  <a:rPr lang="en-US" altLang="ja-JP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altLang="ja-JP" sz="2400" b="0" i="0" u="none" strike="no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resulting outcome is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colse</m:t>
                    </m:r>
                    <m:r>
                      <a:rPr lang="en-US" altLang="ja-JP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to</m:t>
                    </m:r>
                    <m:r>
                      <a:rPr lang="en-US" altLang="ja-JP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1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reversed causality degree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r>
                  <a:rPr lang="en-US" altLang="ja-JP" b="0" dirty="0">
                    <a:latin typeface="Times New Roman" panose="02020603050405020304" pitchFamily="18" charset="0"/>
                  </a:rPr>
                  <a:t>, small,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b="0" dirty="0">
                    <a:latin typeface="Times New Roman" panose="02020603050405020304" pitchFamily="18" charset="0"/>
                  </a:rPr>
                  <a:t>;</a:t>
                </a:r>
              </a:p>
              <a:p>
                <a:pPr lvl="1"/>
                <a:r>
                  <a:rPr lang="en-US" altLang="ja-JP" b="0" dirty="0">
                    <a:latin typeface="Times New Roman" panose="02020603050405020304" pitchFamily="18" charset="0"/>
                  </a:rPr>
                  <a:t>this is compatible with what the Selten people want. </a:t>
                </a:r>
              </a:p>
              <a:p>
                <a:pPr marL="0" indent="0" algn="l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high</m:t>
                    </m:r>
                    <m: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ja-JP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low</m:t>
                    </m:r>
                  </m:oMath>
                </a14:m>
                <a:r>
                  <a:rPr lang="en-US" altLang="ja-JP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lvl="1"/>
                <a:r>
                  <a:rPr lang="en-US" altLang="ja-JP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case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similar to (b).</a:t>
                </a:r>
              </a:p>
              <a:p>
                <a:pPr marL="457200" lvl="1" indent="0">
                  <a:buNone/>
                </a:pPr>
                <a:endParaRPr lang="en-US" altLang="ja-JP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7CA5F8A-664B-2EE8-CDD2-B7A2BCBC3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890" y="914400"/>
                <a:ext cx="11311681" cy="5623758"/>
              </a:xfrm>
              <a:blipFill>
                <a:blip r:embed="rId2"/>
                <a:stretch>
                  <a:fillRect l="-862" t="-1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367D5AC-4667-3CEE-696A-313094C9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9C34612-64A8-045A-5130-545757C7780D}"/>
              </a:ext>
            </a:extLst>
          </p:cNvPr>
          <p:cNvSpPr/>
          <p:nvPr/>
        </p:nvSpPr>
        <p:spPr>
          <a:xfrm>
            <a:off x="237831" y="0"/>
            <a:ext cx="5628397" cy="71373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calculation results</a:t>
            </a:r>
            <a:r>
              <a:rPr lang="ja-JP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77972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66099-BF08-7E63-11A4-2AF08E4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4" y="318128"/>
            <a:ext cx="8780813" cy="620527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algorithm with an oracle - - guide for practical behavior  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3B52907-B75C-5259-FCDA-903D56155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064" y="1318161"/>
                <a:ext cx="11310257" cy="48231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suggests that a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decision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rom the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last decision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make a comparison between</a:t>
                </a:r>
                <a:r>
                  <a:rPr lang="en-US" altLang="ja-JP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until you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⋈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These comparisons are </a:t>
                </a:r>
                <a:r>
                  <a:rPr kumimoji="1"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your own inner feeling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>
                  <a:buFont typeface="+mj-lt"/>
                  <a:buAutoNum type="alphaUcParenR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do not find such a pair, you are recommended to take the strategy taking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kumimoji="1" lang="ja-JP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always</a:t>
                </a:r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lphaUcParenR"/>
                </a:pP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⋈</m:t>
                        </m:r>
                      </m:e>
                      <m:sub>
                        <m:r>
                          <a:rPr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you should jump to the first decision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take the strategy taking 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then 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up to the end of the game.  </a:t>
                </a:r>
              </a:p>
              <a:p>
                <a:pPr marL="0" indent="0">
                  <a:buNone/>
                </a:pP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 is based on your knowledge on the CIB theory - - Oracle.</a:t>
                </a:r>
              </a:p>
              <a:p>
                <a:pPr marL="0" indent="0">
                  <a:buNone/>
                </a:pPr>
                <a:endParaRPr kumimoji="1" lang="en-US" altLang="ja-JP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Selten’s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(*),  his colleague were taught his theory including PC (perfect comparability), requiring no his own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comparisons. 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3B52907-B75C-5259-FCDA-903D56155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064" y="1318161"/>
                <a:ext cx="11310257" cy="4823176"/>
              </a:xfrm>
              <a:blipFill>
                <a:blip r:embed="rId2"/>
                <a:stretch>
                  <a:fillRect l="-809" t="-1770" r="-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5C152F-C7E1-78AE-3CF6-E75D3511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256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5A1D9-319E-D7C9-D232-1C849DD12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05" y="144824"/>
            <a:ext cx="10658621" cy="532671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/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Resolution of the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Centipede Paradox.</a:t>
            </a:r>
            <a:endParaRPr kumimoji="1" lang="ja-JP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8107C6EB-FA4A-10CE-0870-8D9F86168EB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15705" y="815926"/>
                <a:ext cx="11699630" cy="5897249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>
                  <a:buAutoNum type="arabicParenBoth"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antagonism faced by the Selten people</a:t>
                </a:r>
              </a:p>
              <a:p>
                <a:pPr marL="457200" indent="-457200" algn="l">
                  <a:buAutoNum type="arabicParenBoth"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Identification of the BI argument.    </a:t>
                </a:r>
              </a:p>
              <a:p>
                <a:pPr algn="l"/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 Modification of the BI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 to the CIB (consciousness-inertial behavior)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 cognitive separability  - - the BI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 (</a:t>
                </a:r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-solution)   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cognitive inseparability - - the CIB theory (</a:t>
                </a:r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canonical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CIB solution).  </a:t>
                </a:r>
              </a:p>
              <a:p>
                <a:pPr algn="l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  Thought experiments on the Selten people’s responses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971550" lvl="1" indent="-51435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PL’s have high cognitive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abilities of payoffs,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large. </a:t>
                </a:r>
              </a:p>
              <a:p>
                <a:pPr marL="1428750" lvl="2" indent="-514350" algn="l">
                  <a:buFont typeface="Wingdings" panose="05000000000000000000" pitchFamily="2" charset="2"/>
                  <a:buChar char="ü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expresses the Selten people’s responses in (*).   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71550" lvl="1" indent="-514350" algn="l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at least one of 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them has a small low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small. </a:t>
                </a:r>
              </a:p>
              <a:p>
                <a:pPr marL="1428750" lvl="2" indent="-514350" algn="l">
                  <a:buFont typeface="Wingdings" panose="05000000000000000000" pitchFamily="2" charset="2"/>
                  <a:buChar char="ü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Selten people’s have no complaints. </a:t>
                </a:r>
              </a:p>
              <a:p>
                <a:pPr marL="1428750" lvl="2" indent="-514350" algn="l">
                  <a:buFont typeface="Wingdings" panose="05000000000000000000" pitchFamily="2" charset="2"/>
                  <a:buChar char="ü"/>
                </a:pP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l">
                  <a:buFont typeface="Wingdings" panose="05000000000000000000" pitchFamily="2" charset="2"/>
                  <a:buChar char="Ø"/>
                </a:pPr>
                <a:r>
                  <a:rPr lang="en-US" altLang="ja-JP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all, in what sense is it a resolution  of the centipede paradox? 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what sense, not?  </a:t>
                </a:r>
              </a:p>
              <a:p>
                <a:pPr marL="971550" lvl="1" indent="-51435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for the Selten people to whom the CIB theory is explained.</a:t>
                </a:r>
              </a:p>
              <a:p>
                <a:pPr marL="971550" lvl="1" indent="-514350" algn="l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to </a:t>
                </a:r>
                <a:r>
                  <a:rPr kumimoji="1" lang="en-US" altLang="ja-JP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fresh people without such knowledge, i.e., not in the sense of standard experiments. </a:t>
                </a:r>
                <a:endParaRPr kumimoji="1" lang="ja-JP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8107C6EB-FA4A-10CE-0870-8D9F86168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15705" y="815926"/>
                <a:ext cx="11699630" cy="5897249"/>
              </a:xfrm>
              <a:blipFill>
                <a:blip r:embed="rId2"/>
                <a:stretch>
                  <a:fillRect l="-781" t="-20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0D245E-F14B-283C-70CF-475C4ACD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3819" y="228598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321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3D450F-4BB5-CAF2-7FE7-16E610BD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68" y="273134"/>
            <a:ext cx="10515600" cy="3515095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Selten (‘78), 132-133: Chain-Store Paradox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sz="2400" dirty="0"/>
              <a:t>(*) ...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had to play the game in the role of the chain-store, </a:t>
            </a:r>
          </a:p>
          <a:p>
            <a:pPr marL="0" indent="0">
              <a:buNone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 would follow deterrence theory,  … 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get the impression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most people share this inclination.           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My experiences suggest that </a:t>
            </a:r>
            <a:r>
              <a:rPr kumimoji="1" lang="en-US" altLang="ja-JP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mathematically trained persons   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</a:t>
            </a:r>
            <a:r>
              <a:rPr kumimoji="1" lang="en-US" altLang="ja-JP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logical validity of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induction argument, </a:t>
            </a:r>
          </a:p>
          <a:p>
            <a:pPr marL="0" indent="0">
              <a:buNone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but they refuse to accept it as </a:t>
            </a:r>
            <a:r>
              <a:rPr kumimoji="1" lang="en-US" altLang="ja-JP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guide to practical behavior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E097A4-58EF-E974-4CD6-38661515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C507B44-EF36-BD98-5445-B7A2039D89CC}"/>
              </a:ext>
            </a:extLst>
          </p:cNvPr>
          <p:cNvSpPr txBox="1">
            <a:spLocks/>
          </p:cNvSpPr>
          <p:nvPr/>
        </p:nvSpPr>
        <p:spPr>
          <a:xfrm>
            <a:off x="717468" y="4021776"/>
            <a:ext cx="10515600" cy="256309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LcPeriod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explains the BI argument to his people</a:t>
            </a:r>
          </a:p>
          <a:p>
            <a:pPr marL="571500" indent="-571500">
              <a:buFont typeface="+mj-lt"/>
              <a:buAutoNum type="romanLcPeriod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mathematical trained people</a:t>
            </a:r>
          </a:p>
          <a:p>
            <a:pPr marL="571500" indent="-571500">
              <a:buFont typeface="+mj-lt"/>
              <a:buAutoNum type="romanLcPeriod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he explain his theory to them?  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 full theory?   Or an algorithm? 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 But they are not “completely rational people”, but yet ordinary people</a:t>
            </a:r>
          </a:p>
        </p:txBody>
      </p:sp>
    </p:spTree>
    <p:extLst>
      <p:ext uri="{BB962C8B-B14F-4D97-AF65-F5344CB8AC3E}">
        <p14:creationId xmlns:p14="http://schemas.microsoft.com/office/powerpoint/2010/main" val="407420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AC8516-1DBA-4E2C-D750-B3E91053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694" y="296883"/>
            <a:ext cx="10823369" cy="5759533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</a:p>
          <a:p>
            <a:pPr marL="0" indent="0">
              <a:buNone/>
            </a:pP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Q-o: What are the classes of centipede games and variants? 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1" lang="en-US" altLang="ja-JP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hints may be hidden?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What is the conceptual bases of the BI theory? What are wrong?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1" lang="en-US" altLang="ja-JP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bases are wrong.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Q-ii: What is our modification, the CIB theory, of the BI theory? 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1" lang="en-US" altLang="ja-JP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above two are </a:t>
            </a:r>
            <a:r>
              <a:rPr lang="en-US" altLang="ja-JP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weakened.</a:t>
            </a:r>
            <a:r>
              <a:rPr kumimoji="1" lang="en-US" altLang="ja-JP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Q-iii: Is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Selten's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about refusal of the BI theory meaningful? 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How about the CIB theory? 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1" lang="en-US" altLang="ja-JP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drawback suggested in Q-</a:t>
            </a:r>
            <a:r>
              <a:rPr kumimoji="1" lang="en-US" altLang="ja-JP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nullifies his question.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Q-iv: How do we evaluate the resulting outcomes?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54D1EE-0005-FFF8-4F6D-DF4DE59A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9AE-D378-4BD9-B62E-877CFD6B52D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10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43154C66-E410-3F90-B86F-0834FC25B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4192" y="363181"/>
            <a:ext cx="2788507" cy="1142957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(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Indi. Mo.)</a:t>
            </a:r>
          </a:p>
          <a:p>
            <a:pPr algn="l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 (Coop.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Mo.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22DDC6B5-FF26-8C15-B9D0-B11440016EB9}"/>
              </a:ext>
            </a:extLst>
          </p:cNvPr>
          <p:cNvSpPr txBox="1">
            <a:spLocks/>
          </p:cNvSpPr>
          <p:nvPr/>
        </p:nvSpPr>
        <p:spPr>
          <a:xfrm>
            <a:off x="1330402" y="1803052"/>
            <a:ext cx="3175687" cy="1142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(Com.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l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 (For. Bygones)  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642080D5-7FDC-65B5-69C3-2583772AD99D}"/>
              </a:ext>
            </a:extLst>
          </p:cNvPr>
          <p:cNvSpPr txBox="1">
            <a:spLocks/>
          </p:cNvSpPr>
          <p:nvPr/>
        </p:nvSpPr>
        <p:spPr>
          <a:xfrm>
            <a:off x="6879653" y="1547197"/>
            <a:ext cx="1166395" cy="114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Inertia  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F73331-9B4D-A53B-171F-0338B31774C3}"/>
              </a:ext>
            </a:extLst>
          </p:cNvPr>
          <p:cNvSpPr txBox="1"/>
          <p:nvPr/>
        </p:nvSpPr>
        <p:spPr>
          <a:xfrm>
            <a:off x="4172739" y="2156031"/>
            <a:ext cx="1504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weakened</a:t>
            </a:r>
            <a:r>
              <a:rPr kumimoji="1" lang="en-US" altLang="ja-JP" sz="2400" dirty="0"/>
              <a:t> </a:t>
            </a:r>
            <a:r>
              <a:rPr kumimoji="1" lang="en-US" altLang="ja-JP" dirty="0"/>
              <a:t>     </a:t>
            </a:r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99A9928F-05B2-B94D-30C1-3637984692D8}"/>
              </a:ext>
            </a:extLst>
          </p:cNvPr>
          <p:cNvCxnSpPr/>
          <p:nvPr/>
        </p:nvCxnSpPr>
        <p:spPr>
          <a:xfrm>
            <a:off x="4522925" y="2051210"/>
            <a:ext cx="996061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字幕 2">
            <a:extLst>
              <a:ext uri="{FF2B5EF4-FFF2-40B4-BE49-F238E27FC236}">
                <a16:creationId xmlns:a16="http://schemas.microsoft.com/office/drawing/2014/main" id="{59B7F02B-5990-96B4-9AA3-231872796B88}"/>
              </a:ext>
            </a:extLst>
          </p:cNvPr>
          <p:cNvSpPr txBox="1">
            <a:spLocks/>
          </p:cNvSpPr>
          <p:nvPr/>
        </p:nvSpPr>
        <p:spPr>
          <a:xfrm>
            <a:off x="5687705" y="1815409"/>
            <a:ext cx="935520" cy="54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CIB 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43D60590-33B6-4028-6EA7-669090CCA61D}"/>
              </a:ext>
            </a:extLst>
          </p:cNvPr>
          <p:cNvSpPr/>
          <p:nvPr/>
        </p:nvSpPr>
        <p:spPr>
          <a:xfrm rot="10800000">
            <a:off x="3856316" y="354585"/>
            <a:ext cx="576638" cy="1063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909C396C-81A5-399E-E1A6-4D6301FAF0AD}"/>
              </a:ext>
            </a:extLst>
          </p:cNvPr>
          <p:cNvSpPr txBox="1">
            <a:spLocks/>
          </p:cNvSpPr>
          <p:nvPr/>
        </p:nvSpPr>
        <p:spPr>
          <a:xfrm>
            <a:off x="7524105" y="834299"/>
            <a:ext cx="2527541" cy="54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nullified by P1</a:t>
            </a:r>
          </a:p>
          <a:p>
            <a:pPr algn="l"/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1D7DD74-8E23-D2F4-2F35-2B0FA08FFA3A}"/>
              </a:ext>
            </a:extLst>
          </p:cNvPr>
          <p:cNvCxnSpPr/>
          <p:nvPr/>
        </p:nvCxnSpPr>
        <p:spPr>
          <a:xfrm flipH="1">
            <a:off x="6827919" y="1099752"/>
            <a:ext cx="63682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字幕 2">
            <a:extLst>
              <a:ext uri="{FF2B5EF4-FFF2-40B4-BE49-F238E27FC236}">
                <a16:creationId xmlns:a16="http://schemas.microsoft.com/office/drawing/2014/main" id="{1C461B3B-EEB9-EB40-17BF-E659212B2F72}"/>
              </a:ext>
            </a:extLst>
          </p:cNvPr>
          <p:cNvSpPr txBox="1">
            <a:spLocks/>
          </p:cNvSpPr>
          <p:nvPr/>
        </p:nvSpPr>
        <p:spPr>
          <a:xfrm>
            <a:off x="1242738" y="653191"/>
            <a:ext cx="2652112" cy="54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Centipede Game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右中かっこ 18">
            <a:extLst>
              <a:ext uri="{FF2B5EF4-FFF2-40B4-BE49-F238E27FC236}">
                <a16:creationId xmlns:a16="http://schemas.microsoft.com/office/drawing/2014/main" id="{293EE46C-931D-C6BC-EC6A-74964C5B2066}"/>
              </a:ext>
            </a:extLst>
          </p:cNvPr>
          <p:cNvSpPr/>
          <p:nvPr/>
        </p:nvSpPr>
        <p:spPr>
          <a:xfrm rot="10800000">
            <a:off x="6476061" y="1498990"/>
            <a:ext cx="576638" cy="1063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字幕 2">
            <a:extLst>
              <a:ext uri="{FF2B5EF4-FFF2-40B4-BE49-F238E27FC236}">
                <a16:creationId xmlns:a16="http://schemas.microsoft.com/office/drawing/2014/main" id="{AE4C88B7-929C-E902-C7D7-F4B7D536939F}"/>
              </a:ext>
            </a:extLst>
          </p:cNvPr>
          <p:cNvSpPr txBox="1">
            <a:spLocks/>
          </p:cNvSpPr>
          <p:nvPr/>
        </p:nvSpPr>
        <p:spPr>
          <a:xfrm>
            <a:off x="1523732" y="4503185"/>
            <a:ext cx="9909210" cy="50072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Incidentally, P1 makes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Selten’s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about practical behavior almost empty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字幕 2">
            <a:extLst>
              <a:ext uri="{FF2B5EF4-FFF2-40B4-BE49-F238E27FC236}">
                <a16:creationId xmlns:a16="http://schemas.microsoft.com/office/drawing/2014/main" id="{A6A4940C-D540-9CAA-D1E3-AFD9A58276E9}"/>
              </a:ext>
            </a:extLst>
          </p:cNvPr>
          <p:cNvSpPr txBox="1">
            <a:spLocks/>
          </p:cNvSpPr>
          <p:nvPr/>
        </p:nvSpPr>
        <p:spPr>
          <a:xfrm>
            <a:off x="8669304" y="1589917"/>
            <a:ext cx="1947910" cy="10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is partial </a:t>
            </a:r>
          </a:p>
          <a:p>
            <a:pPr algn="l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 revives</a:t>
            </a:r>
          </a:p>
          <a:p>
            <a:pPr algn="l"/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94E115B-2F62-EEE0-0739-9593A50FB080}"/>
              </a:ext>
            </a:extLst>
          </p:cNvPr>
          <p:cNvSpPr/>
          <p:nvPr/>
        </p:nvSpPr>
        <p:spPr>
          <a:xfrm>
            <a:off x="7997073" y="1914256"/>
            <a:ext cx="605135" cy="29993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字幕 2">
                <a:extLst>
                  <a:ext uri="{FF2B5EF4-FFF2-40B4-BE49-F238E27FC236}">
                    <a16:creationId xmlns:a16="http://schemas.microsoft.com/office/drawing/2014/main" id="{AE4C88B7-929C-E902-C7D7-F4B7D53693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7805" y="2772717"/>
                <a:ext cx="4613557" cy="54574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CIB sol.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−ℓ</m:t>
                        </m:r>
                      </m:sup>
                    </m:sSup>
                  </m:oMath>
                </a14:m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with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字幕 2">
                <a:extLst>
                  <a:ext uri="{FF2B5EF4-FFF2-40B4-BE49-F238E27FC236}">
                    <a16:creationId xmlns:a16="http://schemas.microsoft.com/office/drawing/2014/main" id="{AE4C88B7-929C-E902-C7D7-F4B7D5369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805" y="2772717"/>
                <a:ext cx="4613557" cy="545744"/>
              </a:xfrm>
              <a:prstGeom prst="rect">
                <a:avLst/>
              </a:prstGeom>
              <a:blipFill>
                <a:blip r:embed="rId2"/>
                <a:stretch>
                  <a:fillRect l="-1979" t="-12088" b="-43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7A222B8A-ED79-0CC2-5E9E-6E8B7DAFF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9766" y="3914705"/>
                <a:ext cx="9973176" cy="5683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Explanation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−ℓ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behavioral algorithm with the oracle</a:t>
                </a:r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7A222B8A-ED79-0CC2-5E9E-6E8B7DAFF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66" y="3914705"/>
                <a:ext cx="9973176" cy="568386"/>
              </a:xfrm>
              <a:prstGeom prst="rect">
                <a:avLst/>
              </a:prstGeom>
              <a:blipFill>
                <a:blip r:embed="rId3"/>
                <a:stretch>
                  <a:fillRect l="-1222" t="-15054" r="-489" b="-17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矢印: 下 13">
            <a:extLst>
              <a:ext uri="{FF2B5EF4-FFF2-40B4-BE49-F238E27FC236}">
                <a16:creationId xmlns:a16="http://schemas.microsoft.com/office/drawing/2014/main" id="{A3FF77F2-268B-C057-9089-533162FAAD09}"/>
              </a:ext>
            </a:extLst>
          </p:cNvPr>
          <p:cNvSpPr/>
          <p:nvPr/>
        </p:nvSpPr>
        <p:spPr>
          <a:xfrm>
            <a:off x="8144849" y="3598396"/>
            <a:ext cx="309584" cy="28476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字幕 2">
                <a:extLst>
                  <a:ext uri="{FF2B5EF4-FFF2-40B4-BE49-F238E27FC236}">
                    <a16:creationId xmlns:a16="http://schemas.microsoft.com/office/drawing/2014/main" id="{D5B6D318-DECB-C056-531C-441848D9E9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6552" y="5359010"/>
                <a:ext cx="6801845" cy="683163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behavioral divide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small such as 0,1,2? </a:t>
                </a:r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字幕 2">
                <a:extLst>
                  <a:ext uri="{FF2B5EF4-FFF2-40B4-BE49-F238E27FC236}">
                    <a16:creationId xmlns:a16="http://schemas.microsoft.com/office/drawing/2014/main" id="{D5B6D318-DECB-C056-531C-441848D9E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52" y="5359010"/>
                <a:ext cx="6801845" cy="683163"/>
              </a:xfrm>
              <a:prstGeom prst="rect">
                <a:avLst/>
              </a:prstGeom>
              <a:blipFill>
                <a:blip r:embed="rId4"/>
                <a:stretch>
                  <a:fillRect l="-1882" t="-15179" r="-304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字幕 2">
            <a:extLst>
              <a:ext uri="{FF2B5EF4-FFF2-40B4-BE49-F238E27FC236}">
                <a16:creationId xmlns:a16="http://schemas.microsoft.com/office/drawing/2014/main" id="{593802FA-0EA1-1730-CA52-B6F345400D61}"/>
              </a:ext>
            </a:extLst>
          </p:cNvPr>
          <p:cNvSpPr txBox="1">
            <a:spLocks/>
          </p:cNvSpPr>
          <p:nvPr/>
        </p:nvSpPr>
        <p:spPr>
          <a:xfrm>
            <a:off x="8118397" y="5313189"/>
            <a:ext cx="3833536" cy="4340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it is.  O2 is satisfied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字幕 2">
            <a:extLst>
              <a:ext uri="{FF2B5EF4-FFF2-40B4-BE49-F238E27FC236}">
                <a16:creationId xmlns:a16="http://schemas.microsoft.com/office/drawing/2014/main" id="{FCF92139-72E9-FDAF-AFC5-83C3E9F88D48}"/>
              </a:ext>
            </a:extLst>
          </p:cNvPr>
          <p:cNvSpPr txBox="1">
            <a:spLocks/>
          </p:cNvSpPr>
          <p:nvPr/>
        </p:nvSpPr>
        <p:spPr>
          <a:xfrm>
            <a:off x="6446354" y="6328792"/>
            <a:ext cx="4395008" cy="4340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tendency is confirmed in CIB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31D72145-8279-F172-916F-2C38EDAA6958}"/>
              </a:ext>
            </a:extLst>
          </p:cNvPr>
          <p:cNvSpPr/>
          <p:nvPr/>
        </p:nvSpPr>
        <p:spPr>
          <a:xfrm>
            <a:off x="8472576" y="5858357"/>
            <a:ext cx="245392" cy="33068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129C1405-A343-4004-23B7-E60F2FBE23FC}"/>
              </a:ext>
            </a:extLst>
          </p:cNvPr>
          <p:cNvSpPr txBox="1">
            <a:spLocks/>
          </p:cNvSpPr>
          <p:nvPr/>
        </p:nvSpPr>
        <p:spPr>
          <a:xfrm>
            <a:off x="7460575" y="367998"/>
            <a:ext cx="3092104" cy="54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P1 is effective </a:t>
            </a:r>
          </a:p>
          <a:p>
            <a:pPr algn="l"/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F5F3BB2-8791-8462-DDA3-41C2EA34B91C}"/>
              </a:ext>
            </a:extLst>
          </p:cNvPr>
          <p:cNvSpPr/>
          <p:nvPr/>
        </p:nvSpPr>
        <p:spPr>
          <a:xfrm>
            <a:off x="189446" y="448928"/>
            <a:ext cx="919839" cy="683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</a:t>
            </a:r>
            <a:r>
              <a:rPr kumimoji="1" lang="en-US" altLang="ja-JP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ja-JP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4CBAB2E-9E15-283F-C76F-F0066BC9286B}"/>
              </a:ext>
            </a:extLst>
          </p:cNvPr>
          <p:cNvSpPr/>
          <p:nvPr/>
        </p:nvSpPr>
        <p:spPr>
          <a:xfrm>
            <a:off x="269026" y="1914256"/>
            <a:ext cx="840259" cy="683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</a:t>
            </a:r>
            <a:r>
              <a:rPr kumimoji="1" lang="en-US" altLang="ja-JP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ja-JP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46ED6F8-4961-D069-6A30-B6E299681F7A}"/>
              </a:ext>
            </a:extLst>
          </p:cNvPr>
          <p:cNvSpPr/>
          <p:nvPr/>
        </p:nvSpPr>
        <p:spPr>
          <a:xfrm>
            <a:off x="11012813" y="1914256"/>
            <a:ext cx="840259" cy="683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</a:t>
            </a:r>
            <a:r>
              <a:rPr kumimoji="1" lang="en-US" altLang="ja-JP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kumimoji="1" lang="ja-JP" alt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B63F271-5D6A-3DCE-428D-8CABD054C9D6}"/>
              </a:ext>
            </a:extLst>
          </p:cNvPr>
          <p:cNvSpPr/>
          <p:nvPr/>
        </p:nvSpPr>
        <p:spPr>
          <a:xfrm>
            <a:off x="5677564" y="1380043"/>
            <a:ext cx="5307593" cy="20612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784610B-CA9F-07CF-56E8-5132FE61196F}"/>
              </a:ext>
            </a:extLst>
          </p:cNvPr>
          <p:cNvSpPr/>
          <p:nvPr/>
        </p:nvSpPr>
        <p:spPr>
          <a:xfrm>
            <a:off x="60177" y="4083817"/>
            <a:ext cx="1049108" cy="683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</a:t>
            </a:r>
            <a:r>
              <a:rPr kumimoji="1" lang="en-US" altLang="ja-JP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kumimoji="1" lang="ja-JP" alt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A8FF6C9-6AAA-C9B4-D02E-129AD241F112}"/>
              </a:ext>
            </a:extLst>
          </p:cNvPr>
          <p:cNvSpPr/>
          <p:nvPr/>
        </p:nvSpPr>
        <p:spPr>
          <a:xfrm>
            <a:off x="229235" y="5240317"/>
            <a:ext cx="840259" cy="683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</a:t>
            </a:r>
            <a:r>
              <a:rPr kumimoji="1" lang="en-US" altLang="ja-JP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kumimoji="1" lang="ja-JP" alt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8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1A5BC9-5BDE-4E56-A7E7-659044187A2A}"/>
              </a:ext>
            </a:extLst>
          </p:cNvPr>
          <p:cNvCxnSpPr>
            <a:cxnSpLocks/>
          </p:cNvCxnSpPr>
          <p:nvPr/>
        </p:nvCxnSpPr>
        <p:spPr>
          <a:xfrm>
            <a:off x="1841482" y="1554517"/>
            <a:ext cx="0" cy="731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51A325-D9E3-4437-B2BC-4887C5298C4B}"/>
              </a:ext>
            </a:extLst>
          </p:cNvPr>
          <p:cNvSpPr/>
          <p:nvPr/>
        </p:nvSpPr>
        <p:spPr>
          <a:xfrm>
            <a:off x="1528194" y="615837"/>
            <a:ext cx="792518" cy="572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1044249-C0E5-4FEA-A3EC-356C63990757}"/>
              </a:ext>
            </a:extLst>
          </p:cNvPr>
          <p:cNvSpPr/>
          <p:nvPr/>
        </p:nvSpPr>
        <p:spPr>
          <a:xfrm>
            <a:off x="2402889" y="725788"/>
            <a:ext cx="859985" cy="4467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A08772D-A6F0-4E2F-AEDC-8014AD5F5C32}"/>
              </a:ext>
            </a:extLst>
          </p:cNvPr>
          <p:cNvCxnSpPr>
            <a:cxnSpLocks/>
          </p:cNvCxnSpPr>
          <p:nvPr/>
        </p:nvCxnSpPr>
        <p:spPr>
          <a:xfrm>
            <a:off x="1818355" y="1531374"/>
            <a:ext cx="16075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0863609-3EE8-4463-BD87-3605605328D5}"/>
              </a:ext>
            </a:extLst>
          </p:cNvPr>
          <p:cNvCxnSpPr>
            <a:cxnSpLocks/>
          </p:cNvCxnSpPr>
          <p:nvPr/>
        </p:nvCxnSpPr>
        <p:spPr>
          <a:xfrm>
            <a:off x="2793350" y="1551927"/>
            <a:ext cx="0" cy="692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DC6D532-845F-4587-83C2-6D2A60EA3C41}"/>
              </a:ext>
            </a:extLst>
          </p:cNvPr>
          <p:cNvCxnSpPr>
            <a:cxnSpLocks/>
          </p:cNvCxnSpPr>
          <p:nvPr/>
        </p:nvCxnSpPr>
        <p:spPr>
          <a:xfrm>
            <a:off x="6280734" y="1504712"/>
            <a:ext cx="0" cy="739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D0649E6-E871-46CA-B986-717A9AEBE069}"/>
              </a:ext>
            </a:extLst>
          </p:cNvPr>
          <p:cNvCxnSpPr>
            <a:cxnSpLocks/>
          </p:cNvCxnSpPr>
          <p:nvPr/>
        </p:nvCxnSpPr>
        <p:spPr>
          <a:xfrm>
            <a:off x="5083882" y="1547993"/>
            <a:ext cx="0" cy="739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9739858-D910-4F0C-A2DB-9ACA473E622F}"/>
              </a:ext>
            </a:extLst>
          </p:cNvPr>
          <p:cNvCxnSpPr>
            <a:cxnSpLocks/>
          </p:cNvCxnSpPr>
          <p:nvPr/>
        </p:nvCxnSpPr>
        <p:spPr>
          <a:xfrm>
            <a:off x="9639821" y="1555094"/>
            <a:ext cx="0" cy="711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8AE5EC3-8B02-45CB-9A8A-AB700CC43817}"/>
              </a:ext>
            </a:extLst>
          </p:cNvPr>
          <p:cNvCxnSpPr>
            <a:cxnSpLocks/>
          </p:cNvCxnSpPr>
          <p:nvPr/>
        </p:nvCxnSpPr>
        <p:spPr>
          <a:xfrm>
            <a:off x="3905958" y="1567215"/>
            <a:ext cx="0" cy="691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5C58208-604D-4388-A4E4-D7ED076450F5}"/>
              </a:ext>
            </a:extLst>
          </p:cNvPr>
          <p:cNvCxnSpPr>
            <a:cxnSpLocks/>
          </p:cNvCxnSpPr>
          <p:nvPr/>
        </p:nvCxnSpPr>
        <p:spPr>
          <a:xfrm flipV="1">
            <a:off x="3409693" y="1523623"/>
            <a:ext cx="1407499" cy="9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850772C-0232-43ED-A9A8-FDD38C98BEDD}"/>
              </a:ext>
            </a:extLst>
          </p:cNvPr>
          <p:cNvCxnSpPr>
            <a:cxnSpLocks/>
          </p:cNvCxnSpPr>
          <p:nvPr/>
        </p:nvCxnSpPr>
        <p:spPr>
          <a:xfrm>
            <a:off x="4818174" y="1523059"/>
            <a:ext cx="1578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CFE411B-C6D3-4187-AABA-3AAF5110D448}"/>
              </a:ext>
            </a:extLst>
          </p:cNvPr>
          <p:cNvCxnSpPr>
            <a:cxnSpLocks/>
          </p:cNvCxnSpPr>
          <p:nvPr/>
        </p:nvCxnSpPr>
        <p:spPr>
          <a:xfrm>
            <a:off x="8139002" y="1534410"/>
            <a:ext cx="2187318" cy="13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C8C69CB5-4A8C-461C-AF7C-7A4D95AE2E68}"/>
                  </a:ext>
                </a:extLst>
              </p:cNvPr>
              <p:cNvSpPr/>
              <p:nvPr/>
            </p:nvSpPr>
            <p:spPr>
              <a:xfrm>
                <a:off x="1319369" y="2545777"/>
                <a:ext cx="1143586" cy="6244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en-US" altLang="ja-JP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,2</m:t>
                    </m:r>
                  </m:oMath>
                </a14:m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C8C69CB5-4A8C-461C-AF7C-7A4D95AE2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69" y="2545777"/>
                <a:ext cx="1143586" cy="62444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C70B566-540F-4FB2-8F39-0A368CFF9004}"/>
              </a:ext>
            </a:extLst>
          </p:cNvPr>
          <p:cNvSpPr/>
          <p:nvPr/>
        </p:nvSpPr>
        <p:spPr>
          <a:xfrm>
            <a:off x="2244020" y="2555323"/>
            <a:ext cx="1143586" cy="6669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(1,7)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8A29E6F-67AA-448E-A3B9-E489AA23063F}"/>
              </a:ext>
            </a:extLst>
          </p:cNvPr>
          <p:cNvSpPr/>
          <p:nvPr/>
        </p:nvSpPr>
        <p:spPr>
          <a:xfrm>
            <a:off x="3271850" y="2543873"/>
            <a:ext cx="1143586" cy="565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(6,6)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53B91F6-060F-4E56-8FEC-2A16C68838AA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6396252" y="1522476"/>
            <a:ext cx="450621" cy="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4DD406-6D59-4939-9477-FABF8C5DE6B5}"/>
              </a:ext>
            </a:extLst>
          </p:cNvPr>
          <p:cNvSpPr/>
          <p:nvPr/>
        </p:nvSpPr>
        <p:spPr>
          <a:xfrm>
            <a:off x="4560317" y="2580344"/>
            <a:ext cx="1143586" cy="531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(5,11)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13A2F78-07EC-4D6D-A703-EB211C6F2ED6}"/>
                  </a:ext>
                </a:extLst>
              </p:cNvPr>
              <p:cNvSpPr/>
              <p:nvPr/>
            </p:nvSpPr>
            <p:spPr>
              <a:xfrm>
                <a:off x="1538790" y="900791"/>
                <a:ext cx="843471" cy="6792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13A2F78-07EC-4D6D-A703-EB211C6F2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90" y="900791"/>
                <a:ext cx="843471" cy="6792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EFDB8EA3-EEB6-4753-A0D9-A69CE9230439}"/>
                  </a:ext>
                </a:extLst>
              </p:cNvPr>
              <p:cNvSpPr/>
              <p:nvPr/>
            </p:nvSpPr>
            <p:spPr>
              <a:xfrm>
                <a:off x="2360037" y="948506"/>
                <a:ext cx="1111047" cy="5724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EFDB8EA3-EEB6-4753-A0D9-A69CE9230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037" y="948506"/>
                <a:ext cx="1111047" cy="572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0FAA62C4-FA74-4225-BDB5-D91D6045E0DA}"/>
                  </a:ext>
                </a:extLst>
              </p:cNvPr>
              <p:cNvSpPr/>
              <p:nvPr/>
            </p:nvSpPr>
            <p:spPr>
              <a:xfrm>
                <a:off x="3500004" y="936873"/>
                <a:ext cx="1111047" cy="58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0FAA62C4-FA74-4225-BDB5-D91D6045E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004" y="936873"/>
                <a:ext cx="1111047" cy="584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330EBC10-0A37-400F-96DA-8226FEFFCA7B}"/>
                  </a:ext>
                </a:extLst>
              </p:cNvPr>
              <p:cNvSpPr/>
              <p:nvPr/>
            </p:nvSpPr>
            <p:spPr>
              <a:xfrm>
                <a:off x="4691977" y="946955"/>
                <a:ext cx="1111047" cy="5040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330EBC10-0A37-400F-96DA-8226FEFFC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977" y="946955"/>
                <a:ext cx="1111047" cy="504094"/>
              </a:xfrm>
              <a:prstGeom prst="rect">
                <a:avLst/>
              </a:prstGeom>
              <a:blipFill>
                <a:blip r:embed="rId6"/>
                <a:stretch>
                  <a:fillRect b="-48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4E5EAE94-2971-45D7-B915-D06A7F83597A}"/>
                  </a:ext>
                </a:extLst>
              </p:cNvPr>
              <p:cNvSpPr/>
              <p:nvPr/>
            </p:nvSpPr>
            <p:spPr>
              <a:xfrm>
                <a:off x="6846873" y="1114601"/>
                <a:ext cx="1236052" cy="8157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4E5EAE94-2971-45D7-B915-D06A7F835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73" y="1114601"/>
                <a:ext cx="1236052" cy="815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649C56D2-ABF7-453E-850B-4485FBEF6529}"/>
                  </a:ext>
                </a:extLst>
              </p:cNvPr>
              <p:cNvSpPr/>
              <p:nvPr/>
            </p:nvSpPr>
            <p:spPr>
              <a:xfrm>
                <a:off x="9232661" y="862702"/>
                <a:ext cx="1111047" cy="502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649C56D2-ABF7-453E-850B-4485FBEF6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661" y="862702"/>
                <a:ext cx="1111047" cy="502616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CB15B25-28E2-4AF1-AC60-C6AB84D14C8E}"/>
              </a:ext>
            </a:extLst>
          </p:cNvPr>
          <p:cNvSpPr/>
          <p:nvPr/>
        </p:nvSpPr>
        <p:spPr>
          <a:xfrm>
            <a:off x="9129173" y="561802"/>
            <a:ext cx="914231" cy="5303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1E81D5A4-4BB3-4F7A-BB07-12B5EB95D112}"/>
                  </a:ext>
                </a:extLst>
              </p:cNvPr>
              <p:cNvSpPr/>
              <p:nvPr/>
            </p:nvSpPr>
            <p:spPr>
              <a:xfrm>
                <a:off x="6700730" y="605290"/>
                <a:ext cx="1386348" cy="8157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1E81D5A4-4BB3-4F7A-BB07-12B5EB95D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30" y="605290"/>
                <a:ext cx="1386348" cy="8157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E1DB434-DCC4-48FA-807E-69374E60491A}"/>
              </a:ext>
            </a:extLst>
          </p:cNvPr>
          <p:cNvSpPr/>
          <p:nvPr/>
        </p:nvSpPr>
        <p:spPr>
          <a:xfrm>
            <a:off x="9172549" y="2471730"/>
            <a:ext cx="1619301" cy="720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(197,203)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86C81046-917F-45FF-BE0C-F120D077DD09}"/>
                  </a:ext>
                </a:extLst>
              </p:cNvPr>
              <p:cNvSpPr/>
              <p:nvPr/>
            </p:nvSpPr>
            <p:spPr>
              <a:xfrm>
                <a:off x="6939597" y="2592831"/>
                <a:ext cx="1026459" cy="53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86C81046-917F-45FF-BE0C-F120D077D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97" y="2592831"/>
                <a:ext cx="1026459" cy="531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A36493DD-172A-4AA3-B996-7C9DCA9E55A5}"/>
              </a:ext>
            </a:extLst>
          </p:cNvPr>
          <p:cNvSpPr/>
          <p:nvPr/>
        </p:nvSpPr>
        <p:spPr>
          <a:xfrm>
            <a:off x="10353412" y="1531374"/>
            <a:ext cx="1809119" cy="679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(202,202)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AC98F81-3214-4889-B9BA-8E686BFD55A5}"/>
              </a:ext>
            </a:extLst>
          </p:cNvPr>
          <p:cNvSpPr/>
          <p:nvPr/>
        </p:nvSpPr>
        <p:spPr>
          <a:xfrm>
            <a:off x="5700248" y="2583516"/>
            <a:ext cx="1340235" cy="5281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(10,10)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F57F82B2-3E37-4962-A296-D68A28803FD0}"/>
                  </a:ext>
                </a:extLst>
              </p:cNvPr>
              <p:cNvSpPr/>
              <p:nvPr/>
            </p:nvSpPr>
            <p:spPr>
              <a:xfrm>
                <a:off x="5725211" y="901318"/>
                <a:ext cx="1111047" cy="6492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F57F82B2-3E37-4962-A296-D68A28803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11" y="901318"/>
                <a:ext cx="1111047" cy="6492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FE9484C-F57A-40FA-8108-7C4001EEA0B4}"/>
                  </a:ext>
                </a:extLst>
              </p:cNvPr>
              <p:cNvSpPr/>
              <p:nvPr/>
            </p:nvSpPr>
            <p:spPr>
              <a:xfrm>
                <a:off x="1492360" y="2168173"/>
                <a:ext cx="843471" cy="5887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FE9484C-F57A-40FA-8108-7C4001EEA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360" y="2168173"/>
                <a:ext cx="843471" cy="588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388622DB-7A7A-4E8E-8BCC-DE99F65FACAC}"/>
                  </a:ext>
                </a:extLst>
              </p:cNvPr>
              <p:cNvSpPr/>
              <p:nvPr/>
            </p:nvSpPr>
            <p:spPr>
              <a:xfrm>
                <a:off x="2316673" y="2119029"/>
                <a:ext cx="1125563" cy="6508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388622DB-7A7A-4E8E-8BCC-DE99F65FA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673" y="2119029"/>
                <a:ext cx="1125563" cy="6508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FF44614-B3AA-4FA3-939B-C33BA3E167AD}"/>
                  </a:ext>
                </a:extLst>
              </p:cNvPr>
              <p:cNvSpPr/>
              <p:nvPr/>
            </p:nvSpPr>
            <p:spPr>
              <a:xfrm>
                <a:off x="3419549" y="2221045"/>
                <a:ext cx="1111047" cy="3860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FF44614-B3AA-4FA3-939B-C33BA3E16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49" y="2221045"/>
                <a:ext cx="1111047" cy="386022"/>
              </a:xfrm>
              <a:prstGeom prst="rect">
                <a:avLst/>
              </a:prstGeom>
              <a:blipFill>
                <a:blip r:embed="rId14"/>
                <a:stretch>
                  <a:fillRect b="-20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5AC6A009-64C7-49EE-965B-BFE6B32CE49D}"/>
                  </a:ext>
                </a:extLst>
              </p:cNvPr>
              <p:cNvSpPr/>
              <p:nvPr/>
            </p:nvSpPr>
            <p:spPr>
              <a:xfrm>
                <a:off x="9210716" y="2172088"/>
                <a:ext cx="1111047" cy="385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5AC6A009-64C7-49EE-965B-BFE6B32CE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716" y="2172088"/>
                <a:ext cx="1111047" cy="385614"/>
              </a:xfrm>
              <a:prstGeom prst="rect">
                <a:avLst/>
              </a:prstGeom>
              <a:blipFill>
                <a:blip r:embed="rId15"/>
                <a:stretch>
                  <a:fillRect b="-20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F98E9BF-B21C-4A67-B743-E5B581BAA7FF}"/>
                  </a:ext>
                </a:extLst>
              </p:cNvPr>
              <p:cNvSpPr/>
              <p:nvPr/>
            </p:nvSpPr>
            <p:spPr>
              <a:xfrm>
                <a:off x="6860628" y="2151437"/>
                <a:ext cx="1386348" cy="5089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F98E9BF-B21C-4A67-B743-E5B581BAA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628" y="2151437"/>
                <a:ext cx="1386348" cy="5089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96FB930F-AF66-4169-9E72-528E8587C9E4}"/>
                  </a:ext>
                </a:extLst>
              </p:cNvPr>
              <p:cNvSpPr/>
              <p:nvPr/>
            </p:nvSpPr>
            <p:spPr>
              <a:xfrm>
                <a:off x="5856683" y="2135618"/>
                <a:ext cx="1111047" cy="66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96FB930F-AF66-4169-9E72-528E8587C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683" y="2135618"/>
                <a:ext cx="1111047" cy="66436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396841E0-4FDA-4A3B-A8C0-855EBDD31B90}"/>
                  </a:ext>
                </a:extLst>
              </p:cNvPr>
              <p:cNvSpPr/>
              <p:nvPr/>
            </p:nvSpPr>
            <p:spPr>
              <a:xfrm>
                <a:off x="4635231" y="2114258"/>
                <a:ext cx="1111047" cy="66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396841E0-4FDA-4A3B-A8C0-855EBDD31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231" y="2114258"/>
                <a:ext cx="1111047" cy="6643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362B37A-A053-4E43-9FAD-1972C3E0BB8A}"/>
                  </a:ext>
                </a:extLst>
              </p:cNvPr>
              <p:cNvSpPr/>
              <p:nvPr/>
            </p:nvSpPr>
            <p:spPr>
              <a:xfrm>
                <a:off x="10558194" y="1086315"/>
                <a:ext cx="1111047" cy="6001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362B37A-A053-4E43-9FAD-1972C3E0B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194" y="1086315"/>
                <a:ext cx="1111047" cy="6001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2D54C26-5A48-4F1E-99F9-5135F38767D7}"/>
              </a:ext>
            </a:extLst>
          </p:cNvPr>
          <p:cNvCxnSpPr>
            <a:cxnSpLocks/>
          </p:cNvCxnSpPr>
          <p:nvPr/>
        </p:nvCxnSpPr>
        <p:spPr>
          <a:xfrm>
            <a:off x="8462440" y="1566010"/>
            <a:ext cx="0" cy="634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246E094-FCA3-437A-99A9-100116E39F19}"/>
                  </a:ext>
                </a:extLst>
              </p:cNvPr>
              <p:cNvSpPr/>
              <p:nvPr/>
            </p:nvSpPr>
            <p:spPr>
              <a:xfrm>
                <a:off x="8013470" y="2026863"/>
                <a:ext cx="1111047" cy="534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246E094-FCA3-437A-99A9-100116E39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470" y="2026863"/>
                <a:ext cx="1111047" cy="534332"/>
              </a:xfrm>
              <a:prstGeom prst="rect">
                <a:avLst/>
              </a:prstGeom>
              <a:blipFill>
                <a:blip r:embed="rId20"/>
                <a:stretch>
                  <a:fillRect b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69FDB81-2258-441C-AB84-812D90DD4F7D}"/>
              </a:ext>
            </a:extLst>
          </p:cNvPr>
          <p:cNvSpPr/>
          <p:nvPr/>
        </p:nvSpPr>
        <p:spPr>
          <a:xfrm>
            <a:off x="7743048" y="2565298"/>
            <a:ext cx="1507873" cy="508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(198,198)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2DCDD5F-1CBB-46AF-9470-8FA65E1F02B6}"/>
              </a:ext>
            </a:extLst>
          </p:cNvPr>
          <p:cNvSpPr/>
          <p:nvPr/>
        </p:nvSpPr>
        <p:spPr>
          <a:xfrm>
            <a:off x="7966056" y="517603"/>
            <a:ext cx="1037637" cy="5007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57E25F14-7361-4387-9D5D-5654CBFF2C38}"/>
                  </a:ext>
                </a:extLst>
              </p:cNvPr>
              <p:cNvSpPr/>
              <p:nvPr/>
            </p:nvSpPr>
            <p:spPr>
              <a:xfrm>
                <a:off x="8124015" y="917549"/>
                <a:ext cx="844134" cy="3938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57E25F14-7361-4387-9D5D-5654CBFF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015" y="917549"/>
                <a:ext cx="844134" cy="393806"/>
              </a:xfrm>
              <a:prstGeom prst="rect">
                <a:avLst/>
              </a:prstGeom>
              <a:blipFill>
                <a:blip r:embed="rId21"/>
                <a:stretch>
                  <a:fillRect b="-20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A8DFBE9C-D55F-4221-5B9B-DC68B79059A1}"/>
                  </a:ext>
                </a:extLst>
              </p:cNvPr>
              <p:cNvSpPr/>
              <p:nvPr/>
            </p:nvSpPr>
            <p:spPr>
              <a:xfrm>
                <a:off x="196698" y="1428693"/>
                <a:ext cx="1111047" cy="66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A8DFBE9C-D55F-4221-5B9B-DC68B7905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8" y="1428693"/>
                <a:ext cx="1111047" cy="66436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0679A1D3-030B-9719-7414-5F831C60CB48}"/>
                  </a:ext>
                </a:extLst>
              </p:cNvPr>
              <p:cNvSpPr/>
              <p:nvPr/>
            </p:nvSpPr>
            <p:spPr>
              <a:xfrm>
                <a:off x="1663327" y="1686481"/>
                <a:ext cx="820014" cy="5965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0679A1D3-030B-9719-7414-5F831C60C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327" y="1686481"/>
                <a:ext cx="820014" cy="59659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FA9E2C6-7C2C-56C9-9E94-DE17E2433D9A}"/>
                  </a:ext>
                </a:extLst>
              </p:cNvPr>
              <p:cNvSpPr/>
              <p:nvPr/>
            </p:nvSpPr>
            <p:spPr>
              <a:xfrm>
                <a:off x="9398650" y="1760874"/>
                <a:ext cx="1111047" cy="5022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FA9E2C6-7C2C-56C9-9E94-DE17E2433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650" y="1760874"/>
                <a:ext cx="1111047" cy="5022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9DB905BC-C016-A498-162D-02475EBD69D5}"/>
                  </a:ext>
                </a:extLst>
              </p:cNvPr>
              <p:cNvSpPr/>
              <p:nvPr/>
            </p:nvSpPr>
            <p:spPr>
              <a:xfrm>
                <a:off x="1889766" y="1024489"/>
                <a:ext cx="860114" cy="618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9DB905BC-C016-A498-162D-02475EBD6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66" y="1024489"/>
                <a:ext cx="860114" cy="61824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5BD87092-6729-3F62-C4B6-D64F514C26EA}"/>
                  </a:ext>
                </a:extLst>
              </p:cNvPr>
              <p:cNvSpPr/>
              <p:nvPr/>
            </p:nvSpPr>
            <p:spPr>
              <a:xfrm>
                <a:off x="9492020" y="940137"/>
                <a:ext cx="1111047" cy="8295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5BD87092-6729-3F62-C4B6-D64F514C2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020" y="940137"/>
                <a:ext cx="1111047" cy="82959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タイトル 1">
            <a:extLst>
              <a:ext uri="{FF2B5EF4-FFF2-40B4-BE49-F238E27FC236}">
                <a16:creationId xmlns:a16="http://schemas.microsoft.com/office/drawing/2014/main" id="{44A5F463-E426-CD3C-7298-09A2D1B42B41}"/>
              </a:ext>
            </a:extLst>
          </p:cNvPr>
          <p:cNvSpPr txBox="1">
            <a:spLocks/>
          </p:cNvSpPr>
          <p:nvPr/>
        </p:nvSpPr>
        <p:spPr>
          <a:xfrm>
            <a:off x="209843" y="98291"/>
            <a:ext cx="5574272" cy="54652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70C0"/>
            </a:solidFill>
          </a:ln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the centipede games</a:t>
            </a:r>
            <a:endParaRPr lang="ja-JP" alt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コンテンツ プレースホルダー 2">
                <a:extLst>
                  <a:ext uri="{FF2B5EF4-FFF2-40B4-BE49-F238E27FC236}">
                    <a16:creationId xmlns:a16="http://schemas.microsoft.com/office/drawing/2014/main" id="{4719A93C-8ABA-F7B1-9F3D-FFDAAD2F9A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81" y="3633823"/>
                <a:ext cx="11325211" cy="305509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ja-JP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centipede 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</a:t>
                </a:r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decision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pPr algn="l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the payoff functions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satisfy </a:t>
                </a:r>
              </a:p>
              <a:p>
                <a:pPr marL="514350" indent="-514350" algn="l">
                  <a:buAutoNum type="romanLcParenBoth"/>
                </a:pP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 Motive (</a:t>
                </a:r>
                <a:r>
                  <a:rPr lang="en-US" altLang="ja-JP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14350" indent="-514350" algn="l">
                  <a:buFont typeface="Arial" panose="020B0604020202020204" pitchFamily="34" charset="0"/>
                  <a:buAutoNum type="romanLcParenBoth"/>
                </a:pP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Cooperative Motive (</a:t>
                </a:r>
                <a:r>
                  <a:rPr lang="en-US" altLang="ja-JP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altLang="ja-JP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pre-centipede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game if it satisfies </a:t>
                </a:r>
                <a:r>
                  <a:rPr lang="en-US" altLang="ja-JP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above game is a centipede game, which has the BI solution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100 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コンテンツ プレースホルダー 2">
                <a:extLst>
                  <a:ext uri="{FF2B5EF4-FFF2-40B4-BE49-F238E27FC236}">
                    <a16:creationId xmlns:a16="http://schemas.microsoft.com/office/drawing/2014/main" id="{4719A93C-8ABA-F7B1-9F3D-FFDAAD2F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1" y="3633823"/>
                <a:ext cx="11325211" cy="3055091"/>
              </a:xfrm>
              <a:prstGeom prst="rect">
                <a:avLst/>
              </a:prstGeom>
              <a:blipFill>
                <a:blip r:embed="rId27"/>
                <a:stretch>
                  <a:fillRect l="-753" t="-25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59AC2204-7CD8-3B0A-C17E-CE45D706FD14}"/>
                  </a:ext>
                </a:extLst>
              </p:cNvPr>
              <p:cNvSpPr/>
              <p:nvPr/>
            </p:nvSpPr>
            <p:spPr>
              <a:xfrm>
                <a:off x="2871326" y="977887"/>
                <a:ext cx="860114" cy="618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59AC2204-7CD8-3B0A-C17E-CE45D706F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26" y="977887"/>
                <a:ext cx="860114" cy="61824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スライド番号プレースホルダー 81">
            <a:extLst>
              <a:ext uri="{FF2B5EF4-FFF2-40B4-BE49-F238E27FC236}">
                <a16:creationId xmlns:a16="http://schemas.microsoft.com/office/drawing/2014/main" id="{E05452A9-D58B-1F9B-C617-4525ED34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3693" y="185519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z="1600" b="1" smtClean="0"/>
              <a:t>6</a:t>
            </a:fld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109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E039EC-7F4C-F1A8-7A2A-4BBA392EA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7960"/>
            <a:ext cx="6053795" cy="579277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Centipede and pre-centipede games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8E3BD2-7A7A-C51F-1780-7A64B37A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514310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F58CE68-5AA3-C52C-60D3-068553C0E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1" y="784084"/>
            <a:ext cx="2865120" cy="165576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74F1C1-3CDB-D1BD-F3D6-F0CCAFF6A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253" y="212483"/>
            <a:ext cx="6096002" cy="32165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5A4C038-2230-8A8B-0E56-3B1F2B99C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0874" y="2904108"/>
            <a:ext cx="6459420" cy="3318032"/>
          </a:xfrm>
          <a:prstGeom prst="rect">
            <a:avLst/>
          </a:prstGeom>
        </p:spPr>
      </p:pic>
      <p:sp>
        <p:nvSpPr>
          <p:cNvPr id="12" name="字幕 11">
            <a:extLst>
              <a:ext uri="{FF2B5EF4-FFF2-40B4-BE49-F238E27FC236}">
                <a16:creationId xmlns:a16="http://schemas.microsoft.com/office/drawing/2014/main" id="{ECC95D49-3C5A-3102-E8EB-FA39E58F6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670" y="3836963"/>
            <a:ext cx="5732584" cy="26584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above is an </a:t>
            </a:r>
            <a:r>
              <a:rPr lang="en-US" altLang="ja-JP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r>
              <a:rPr lang="en-US" altLang="ja-JP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-convex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centipede game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is quickly increasing;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is effective only in the beginning of the game, but IM is dominant later.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focus on the class of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-linear and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-concave centipede games.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39862A6-0322-4AC0-B3D2-D7D6A8146A88}"/>
                  </a:ext>
                </a:extLst>
              </p:cNvPr>
              <p:cNvSpPr/>
              <p:nvPr/>
            </p:nvSpPr>
            <p:spPr>
              <a:xfrm>
                <a:off x="506436" y="2267479"/>
                <a:ext cx="4797084" cy="7675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initial segment, of length 2,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39862A6-0322-4AC0-B3D2-D7D6A8146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6" y="2267479"/>
                <a:ext cx="4797084" cy="767589"/>
              </a:xfrm>
              <a:prstGeom prst="rect">
                <a:avLst/>
              </a:prstGeom>
              <a:blipFill>
                <a:blip r:embed="rId5"/>
                <a:stretch>
                  <a:fillRect l="-1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89038F8-BE10-CCF3-8150-C083064D6BEE}"/>
              </a:ext>
            </a:extLst>
          </p:cNvPr>
          <p:cNvSpPr/>
          <p:nvPr/>
        </p:nvSpPr>
        <p:spPr>
          <a:xfrm>
            <a:off x="740899" y="5939176"/>
            <a:ext cx="5242558" cy="7675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Pre-centipede games without </a:t>
            </a:r>
            <a:r>
              <a:rPr kumimoji="1" lang="en-US" altLang="ja-JP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9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68784A-3972-B5D7-DF49-B58FFFAE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8051"/>
            <a:ext cx="4417255" cy="491075"/>
          </a:xfrm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solutions</a:t>
            </a:r>
            <a:r>
              <a:rPr kumimoji="1"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AB03498-4E87-D090-CA53-3508370513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677" y="555674"/>
                <a:ext cx="6794696" cy="6081713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pair of plans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kumimoji="1" lang="en-US" altLang="ja-JP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kumimoji="1"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realization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conditional  </a:t>
                </a: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upon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reached.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kumimoji="1" lang="ja-JP" alt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</a:t>
                </a:r>
                <a:r>
                  <a:rPr kumimoji="1"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 solution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iff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ja-JP" altLang="en-US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ja-JP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satisfies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ja-JP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ja-JP" alt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∥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b>
                            </m:sSub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∥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2.2. 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unique BI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</a:t>
                </a: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CM, conditional upon that payoffs are all distinct.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2.1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pre-centipede game, i.e., IM holds, </a:t>
                </a: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and only if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BI solution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AB03498-4E87-D090-CA53-3508370513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677" y="555674"/>
                <a:ext cx="6794696" cy="6081713"/>
              </a:xfrm>
              <a:blipFill>
                <a:blip r:embed="rId2"/>
                <a:stretch>
                  <a:fillRect l="-10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1FB6ED-741F-C20E-BF92-6EA38D7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0159" y="190549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10078FD-B974-9AE9-F557-E2C15F6F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725" y="1314536"/>
            <a:ext cx="4975275" cy="501161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D9B504B-01B9-8953-5FA0-7067A4B7C8CB}"/>
              </a:ext>
            </a:extLst>
          </p:cNvPr>
          <p:cNvSpPr/>
          <p:nvPr/>
        </p:nvSpPr>
        <p:spPr>
          <a:xfrm>
            <a:off x="10271759" y="816720"/>
            <a:ext cx="928468" cy="49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C1-C5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7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28E00-35C8-AE4C-896E-EBA5CFDB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0" y="136525"/>
            <a:ext cx="8672734" cy="661181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for Selten people’s response in the centipede game 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ED6697C-8D82-9290-9CAC-8CB315D714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0251" y="899085"/>
                <a:ext cx="11823898" cy="58223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cause-and-effect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BI theory.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cause is the hypothesis of reaching the nodes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101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effect is the realization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Causality is temporally reversed, but </a:t>
                </a:r>
                <a:r>
                  <a:rPr kumimoji="1" lang="en-US" altLang="ja-JP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a general requirement for decision making,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altLang="ja-JP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</a:t>
                </a:r>
                <a:r>
                  <a:rPr lang="en-US" altLang="ja-JP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problem of counterfactual.</a:t>
                </a:r>
              </a:p>
              <a:p>
                <a:pPr marL="0" indent="0">
                  <a:buNone/>
                </a:pPr>
                <a:r>
                  <a:rPr kumimoji="1"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O1: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large discrepancy from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101</m:t>
                        </m:r>
                      </m:sub>
                    </m:sSub>
                  </m:oMath>
                </a14:m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effect z₁. </a:t>
                </a: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O2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payoffs in the last area of G₁₀₀ are much larger than those in the beginning.</a:t>
                </a:r>
              </a:p>
              <a:p>
                <a:pPr marL="0" indent="0">
                  <a:buNone/>
                </a:pPr>
                <a:endParaRPr kumimoji="1"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Local increments induced by IM are small relative to the global increments induced by CM.</a:t>
                </a:r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 centipede game, O2 is regarded as an implication from O1.</a:t>
                </a:r>
              </a:p>
              <a:p>
                <a:pPr marL="457200" lvl="1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O1 &amp; O2 are used for the </a:t>
                </a:r>
                <a:r>
                  <a:rPr lang="en-US" altLang="ja-JP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evaluation criterion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predictions from the CIB theory.</a:t>
                </a:r>
              </a:p>
              <a:p>
                <a:pPr lvl="1"/>
                <a:endParaRPr kumimoji="1" lang="en-US" altLang="ja-JP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ED6697C-8D82-9290-9CAC-8CB315D714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251" y="899085"/>
                <a:ext cx="11823898" cy="5822389"/>
              </a:xfrm>
              <a:blipFill>
                <a:blip r:embed="rId2"/>
                <a:stretch>
                  <a:fillRect l="-825" t="-1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8397F-3D93-4F95-8E01-EFC40650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902" y="284552"/>
            <a:ext cx="2743200" cy="365125"/>
          </a:xfrm>
        </p:spPr>
        <p:txBody>
          <a:bodyPr/>
          <a:lstStyle/>
          <a:p>
            <a:fld id="{D4A549AE-D378-4BD9-B62E-877CFD6B52DA}" type="slidenum">
              <a:rPr kumimoji="1" lang="ja-JP" altLang="en-US" sz="1600" smtClean="0"/>
              <a:t>9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8903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2868</Words>
  <Application>Microsoft Office PowerPoint</Application>
  <PresentationFormat>ワイド画面</PresentationFormat>
  <Paragraphs>412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TTdcr10</vt:lpstr>
      <vt:lpstr>游ゴシック</vt:lpstr>
      <vt:lpstr>游ゴシック Light</vt:lpstr>
      <vt:lpstr>Arial</vt:lpstr>
      <vt:lpstr>Cambria Math</vt:lpstr>
      <vt:lpstr>Times New Roman</vt:lpstr>
      <vt:lpstr>Wingdings</vt:lpstr>
      <vt:lpstr>Office テーマ</vt:lpstr>
      <vt:lpstr>Conceptual Analysis of the Centipede Paradox and its Practical Resolution by M. Kaneko &amp; R. Ishikawa, 09 April 2024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Centipede and pre-centipede games</vt:lpstr>
      <vt:lpstr>BI solutions　</vt:lpstr>
      <vt:lpstr>Reason for Selten people’s response in the centipede game </vt:lpstr>
      <vt:lpstr>2): Conceptual bases of the BI theory</vt:lpstr>
      <vt:lpstr>Wishful thinking in a centipede game</vt:lpstr>
      <vt:lpstr>EU Theory with probability grids</vt:lpstr>
      <vt:lpstr>3): From the BI theory to the CIB (conscious/inertial behavior) theory</vt:lpstr>
      <vt:lpstr>PowerPoint プレゼンテーション</vt:lpstr>
      <vt:lpstr>The CIB theory　</vt:lpstr>
      <vt:lpstr>Canonical CIB solution</vt:lpstr>
      <vt:lpstr>PowerPoint プレゼンテーション</vt:lpstr>
      <vt:lpstr>Selten people’s response and the reversed causality degree </vt:lpstr>
      <vt:lpstr>PowerPoint プレゼンテーション</vt:lpstr>
      <vt:lpstr>PowerPoint プレゼンテーション</vt:lpstr>
      <vt:lpstr>PowerPoint プレゼンテーション</vt:lpstr>
      <vt:lpstr>An algorithm with an oracle - - guide for practical behavior  </vt:lpstr>
      <vt:lpstr>A Resolution of the Centipede Paradox.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Resolution of the Centipede Paradox by Mamoru Kaneko &amp; Ryuichiro Ishikawa</dc:title>
  <dc:creator>金子 守</dc:creator>
  <cp:lastModifiedBy>守 金子</cp:lastModifiedBy>
  <cp:revision>181</cp:revision>
  <cp:lastPrinted>2023-06-25T04:54:33Z</cp:lastPrinted>
  <dcterms:created xsi:type="dcterms:W3CDTF">2023-04-12T08:27:57Z</dcterms:created>
  <dcterms:modified xsi:type="dcterms:W3CDTF">2024-04-01T02:24:22Z</dcterms:modified>
</cp:coreProperties>
</file>